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31" r:id="rId5"/>
    <p:sldId id="2545" r:id="rId6"/>
    <p:sldId id="2552" r:id="rId7"/>
    <p:sldId id="2561" r:id="rId8"/>
    <p:sldId id="2559" r:id="rId9"/>
    <p:sldId id="2560" r:id="rId10"/>
    <p:sldId id="2543" r:id="rId11"/>
    <p:sldId id="2544" r:id="rId12"/>
    <p:sldId id="2553" r:id="rId13"/>
    <p:sldId id="2554" r:id="rId14"/>
    <p:sldId id="2550" r:id="rId15"/>
    <p:sldId id="2555" r:id="rId16"/>
    <p:sldId id="2556" r:id="rId17"/>
    <p:sldId id="2557" r:id="rId18"/>
    <p:sldId id="25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4C0F"/>
    <a:srgbClr val="B685DB"/>
    <a:srgbClr val="9954CC"/>
    <a:srgbClr val="893AC4"/>
    <a:srgbClr val="5826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54C27-5641-48A2-855A-C8BE5206DD36}" v="59" dt="2021-01-15T06:01:35.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C73A5-DDED-48FD-8F93-0E733AE214CB}" type="datetimeFigureOut">
              <a:rPr lang="en-AU" smtClean="0"/>
              <a:t>18/01/2021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CDA1F-BC41-4732-A998-E5E9617F73EE}" type="slidenum">
              <a:rPr lang="en-AU" smtClean="0"/>
              <a:t>‹#›</a:t>
            </a:fld>
            <a:endParaRPr lang="en-AU"/>
          </a:p>
        </p:txBody>
      </p:sp>
    </p:spTree>
    <p:extLst>
      <p:ext uri="{BB962C8B-B14F-4D97-AF65-F5344CB8AC3E}">
        <p14:creationId xmlns:p14="http://schemas.microsoft.com/office/powerpoint/2010/main" val="332254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ECDA1F-BC41-4732-A998-E5E9617F73EE}" type="slidenum">
              <a:rPr lang="en-AU" smtClean="0"/>
              <a:t>3</a:t>
            </a:fld>
            <a:endParaRPr lang="en-AU"/>
          </a:p>
        </p:txBody>
      </p:sp>
    </p:spTree>
    <p:extLst>
      <p:ext uri="{BB962C8B-B14F-4D97-AF65-F5344CB8AC3E}">
        <p14:creationId xmlns:p14="http://schemas.microsoft.com/office/powerpoint/2010/main" val="149886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ECDA1F-BC41-4732-A998-E5E9617F73EE}" type="slidenum">
              <a:rPr lang="en-AU" smtClean="0"/>
              <a:t>8</a:t>
            </a:fld>
            <a:endParaRPr lang="en-AU"/>
          </a:p>
        </p:txBody>
      </p:sp>
    </p:spTree>
    <p:extLst>
      <p:ext uri="{BB962C8B-B14F-4D97-AF65-F5344CB8AC3E}">
        <p14:creationId xmlns:p14="http://schemas.microsoft.com/office/powerpoint/2010/main" val="20617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BECDA1F-BC41-4732-A998-E5E9617F73EE}" type="slidenum">
              <a:rPr lang="en-AU" smtClean="0"/>
              <a:t>14</a:t>
            </a:fld>
            <a:endParaRPr lang="en-AU"/>
          </a:p>
        </p:txBody>
      </p:sp>
    </p:spTree>
    <p:extLst>
      <p:ext uri="{BB962C8B-B14F-4D97-AF65-F5344CB8AC3E}">
        <p14:creationId xmlns:p14="http://schemas.microsoft.com/office/powerpoint/2010/main" val="187926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B2FC-6FA4-4B35-8AF1-902C346CB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EC99CE3-E97F-4364-AC5B-34B1D66A6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13FA398-32F7-4D16-BEB1-3FA697D333E5}"/>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3A5C1FAD-A2CA-43E2-BD24-E08078CB2F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5257DDB-73D2-44FD-A881-88763960F88F}"/>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418424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01F4-DEE7-4B06-B781-17170EFCD7C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3447A5-4AD5-4C60-B5B0-C5CB8CA52A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428D4C-B0B0-4916-A35E-D94926FDCC41}"/>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57A6FB03-DE54-40B8-A203-8B8578CF02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B6DFE1-23E7-4E89-AFA5-18B0E70CAE0F}"/>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258036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58BFA9-7820-470B-80B1-8BAC4B8746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35D1811-0E60-40B2-8F55-6BF74FBF23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637CFA-7D22-42A5-B39C-69CEFEA9CBC8}"/>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ACBF3A88-8DA8-4F71-9B1F-12E6B0DEC55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A2043F3-2DAF-4210-96AD-80460E89FF0E}"/>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2014285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CF6A-ABA9-44EC-8B47-CCF6D6A51D1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3AC398B-5E09-4557-8EB1-FC32D5A6E0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982E30-F635-47EB-8D37-7A96EB7D5962}"/>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D4AB24AF-ACAD-4634-85C2-D56B78F888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3B95D-CCA7-4B45-9129-2E312AE590BE}"/>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300886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4402-B8FE-48C2-A2BC-2E27A0D809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06938D6-A57B-4890-BFA3-23593C67DA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25F87D-6DF3-4397-B8DB-565E58E64105}"/>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F0566FE7-CA62-472E-A138-4B881ABDC1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EE8BD2-DA30-4509-95FB-FC28789D8B13}"/>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177036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A1B7-1BF5-4908-9A7E-10A10873738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BC8622E-7E19-4718-8E4E-F0DBD466E1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37EE6F4-E2B4-4BEC-9F25-60C276868F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6561677-F196-4B9E-8CE6-36091617AA7F}"/>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6" name="Footer Placeholder 5">
            <a:extLst>
              <a:ext uri="{FF2B5EF4-FFF2-40B4-BE49-F238E27FC236}">
                <a16:creationId xmlns:a16="http://schemas.microsoft.com/office/drawing/2014/main" id="{F99A6211-1E8E-41C4-87C7-79DABDB4D62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AE106B-C545-4B03-B783-91D72DFDE014}"/>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971954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FF3F-74F9-4C7B-951B-4B70C72B3EA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93BC8B7-5B63-469B-9D35-29CAEFA5F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7F1879-1A40-4E66-9CD5-3CF100634A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A6BF5BB-52A7-4635-90C6-B95097838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A03E13-5951-45B7-B3AB-F1224FB4F7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6277B2C-C1CD-4A89-9094-9334E29BA9FE}"/>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8" name="Footer Placeholder 7">
            <a:extLst>
              <a:ext uri="{FF2B5EF4-FFF2-40B4-BE49-F238E27FC236}">
                <a16:creationId xmlns:a16="http://schemas.microsoft.com/office/drawing/2014/main" id="{8A2D3F0B-376C-4D02-84F2-069E48579DA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9860C4D-33E8-45DA-ABDB-00BED1FE1F53}"/>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165386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3C84-C198-4CF0-94EA-5053515F746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5A2F0AC-76D7-4099-AF59-63672B7B13AC}"/>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4" name="Footer Placeholder 3">
            <a:extLst>
              <a:ext uri="{FF2B5EF4-FFF2-40B4-BE49-F238E27FC236}">
                <a16:creationId xmlns:a16="http://schemas.microsoft.com/office/drawing/2014/main" id="{6715024D-2978-46F7-93E9-C5CFD1E4A89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1B2F3A1-579C-4D50-8897-7E2F22B462C8}"/>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89468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0E94D-7ED5-45E3-9B85-9F596C330FA6}"/>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3" name="Footer Placeholder 2">
            <a:extLst>
              <a:ext uri="{FF2B5EF4-FFF2-40B4-BE49-F238E27FC236}">
                <a16:creationId xmlns:a16="http://schemas.microsoft.com/office/drawing/2014/main" id="{CDD783C3-93EB-4F8D-A18D-BD53D2B5836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2A1EDA2-464D-4E54-954B-0B0D155F0488}"/>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103895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DC8E-BD7D-4CDF-88E7-8C6BFE5D4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19B3738-5D53-4D7E-B117-7099A37177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37D186C-FD1D-41C4-B964-EA826D641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3EEC83-E37C-4386-8FF5-3E734E7389F4}"/>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6" name="Footer Placeholder 5">
            <a:extLst>
              <a:ext uri="{FF2B5EF4-FFF2-40B4-BE49-F238E27FC236}">
                <a16:creationId xmlns:a16="http://schemas.microsoft.com/office/drawing/2014/main" id="{6F4A9D52-6F3C-44CB-9FAC-32679AC5F1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AFEAE01-CC40-4A2A-948F-2B078A9C05EC}"/>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227235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15B-F992-458B-B0E3-7598258EC6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AFC5F8A-F930-41F5-B804-E5F0CF59A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DE42235-BD92-4F5E-94DC-E8C2B8D09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A02E7-C2E6-4425-8511-5CD7FE5E4F7A}"/>
              </a:ext>
            </a:extLst>
          </p:cNvPr>
          <p:cNvSpPr>
            <a:spLocks noGrp="1"/>
          </p:cNvSpPr>
          <p:nvPr>
            <p:ph type="dt" sz="half" idx="10"/>
          </p:nvPr>
        </p:nvSpPr>
        <p:spPr/>
        <p:txBody>
          <a:bodyPr/>
          <a:lstStyle/>
          <a:p>
            <a:fld id="{E5339D7B-162D-4A85-8151-D42F2EC703DE}" type="datetimeFigureOut">
              <a:rPr lang="en-AU" smtClean="0"/>
              <a:t>18/01/2021</a:t>
            </a:fld>
            <a:endParaRPr lang="en-AU"/>
          </a:p>
        </p:txBody>
      </p:sp>
      <p:sp>
        <p:nvSpPr>
          <p:cNvPr id="6" name="Footer Placeholder 5">
            <a:extLst>
              <a:ext uri="{FF2B5EF4-FFF2-40B4-BE49-F238E27FC236}">
                <a16:creationId xmlns:a16="http://schemas.microsoft.com/office/drawing/2014/main" id="{1CD0CA8A-24A7-41CD-A219-930A8FFED83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56DD685-79B4-442A-BB2E-77A09C5E03FC}"/>
              </a:ext>
            </a:extLst>
          </p:cNvPr>
          <p:cNvSpPr>
            <a:spLocks noGrp="1"/>
          </p:cNvSpPr>
          <p:nvPr>
            <p:ph type="sldNum" sz="quarter" idx="12"/>
          </p:nvPr>
        </p:nvSpPr>
        <p:spPr/>
        <p:txBody>
          <a:bodyPr/>
          <a:lstStyle/>
          <a:p>
            <a:fld id="{D63E0F0A-149F-4B7C-B6C2-2A71BFA7671C}" type="slidenum">
              <a:rPr lang="en-AU" smtClean="0"/>
              <a:t>‹#›</a:t>
            </a:fld>
            <a:endParaRPr lang="en-AU"/>
          </a:p>
        </p:txBody>
      </p:sp>
    </p:spTree>
    <p:extLst>
      <p:ext uri="{BB962C8B-B14F-4D97-AF65-F5344CB8AC3E}">
        <p14:creationId xmlns:p14="http://schemas.microsoft.com/office/powerpoint/2010/main" val="260607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4EA672-2571-4D95-AE62-E08C55AE5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8748574-D4C4-4809-9426-B758517B2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95072B-A6C5-4773-B34C-CE0110477B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339D7B-162D-4A85-8151-D42F2EC703DE}" type="datetimeFigureOut">
              <a:rPr lang="en-AU" smtClean="0"/>
              <a:t>18/01/2021</a:t>
            </a:fld>
            <a:endParaRPr lang="en-AU"/>
          </a:p>
        </p:txBody>
      </p:sp>
      <p:sp>
        <p:nvSpPr>
          <p:cNvPr id="5" name="Footer Placeholder 4">
            <a:extLst>
              <a:ext uri="{FF2B5EF4-FFF2-40B4-BE49-F238E27FC236}">
                <a16:creationId xmlns:a16="http://schemas.microsoft.com/office/drawing/2014/main" id="{954F4EC6-0867-4692-9C2C-C27BEB6C1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A32BC6A-9E32-4868-B8F0-0E01000BF9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E0F0A-149F-4B7C-B6C2-2A71BFA7671C}" type="slidenum">
              <a:rPr lang="en-AU" smtClean="0"/>
              <a:t>‹#›</a:t>
            </a:fld>
            <a:endParaRPr lang="en-AU"/>
          </a:p>
        </p:txBody>
      </p:sp>
    </p:spTree>
    <p:extLst>
      <p:ext uri="{BB962C8B-B14F-4D97-AF65-F5344CB8AC3E}">
        <p14:creationId xmlns:p14="http://schemas.microsoft.com/office/powerpoint/2010/main" val="233834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170828" y="455323"/>
            <a:ext cx="4757254" cy="1106970"/>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a:t>
            </a:r>
          </a:p>
          <a:p>
            <a:pPr algn="ctr">
              <a:lnSpc>
                <a:spcPct val="90000"/>
              </a:lnSpc>
              <a:spcBef>
                <a:spcPts val="1000"/>
              </a:spcBef>
              <a:defRPr/>
            </a:pPr>
            <a:r>
              <a:rPr lang="en-AU" sz="2800" b="1" dirty="0">
                <a:solidFill>
                  <a:srgbClr val="A54C0F"/>
                </a:solidFill>
                <a:latin typeface="Calibri"/>
              </a:rPr>
              <a:t>Barista Oat Iced Latte </a:t>
            </a: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4318156" y="2058253"/>
            <a:ext cx="4578656" cy="4532014"/>
          </a:xfrm>
        </p:spPr>
        <p:txBody>
          <a:bodyPr vert="horz" lIns="91440" tIns="45720" rIns="91440" bIns="45720" rtlCol="0" anchor="t">
            <a:noAutofit/>
          </a:bodyPr>
          <a:lstStyle/>
          <a:p>
            <a:r>
              <a:rPr lang="en-US" sz="1600" dirty="0">
                <a:latin typeface="Calibri"/>
                <a:cs typeface="Times New Roman"/>
              </a:rPr>
              <a:t>Australia’s Own &amp; Campos specialty coffee have collaborated to create a barista quality, plant-based Iced Latte Coffee to enjoy at home.</a:t>
            </a:r>
          </a:p>
          <a:p>
            <a:endParaRPr lang="en-US" sz="1600" dirty="0">
              <a:latin typeface="Calibri"/>
              <a:cs typeface="Times New Roman"/>
            </a:endParaRPr>
          </a:p>
          <a:p>
            <a:r>
              <a:rPr lang="en-US" sz="1600" dirty="0">
                <a:latin typeface="Calibri"/>
                <a:cs typeface="Times New Roman"/>
              </a:rPr>
              <a:t>If you love the great taste of specialty coffee and creamy Oat Milk, this ready-to-drink Iced Latte is a delicious addition to your breakfast ritual.</a:t>
            </a:r>
          </a:p>
          <a:p>
            <a:endParaRPr lang="en-US" sz="1600" dirty="0">
              <a:latin typeface="Calibri"/>
              <a:cs typeface="Times New Roman"/>
            </a:endParaRPr>
          </a:p>
          <a:p>
            <a:r>
              <a:rPr lang="en-US" sz="1600" dirty="0">
                <a:latin typeface="Calibri"/>
                <a:cs typeface="Times New Roman"/>
              </a:rPr>
              <a:t>Developed by Australia's leading coffee specialists and made with 100% Australian Oats.</a:t>
            </a:r>
          </a:p>
          <a:p>
            <a:endParaRPr lang="en-US" sz="1600" dirty="0">
              <a:latin typeface="Calibri"/>
              <a:cs typeface="Times New Roman"/>
            </a:endParaRPr>
          </a:p>
          <a:p>
            <a:r>
              <a:rPr lang="en-US" sz="1600" dirty="0">
                <a:latin typeface="Calibri" panose="020F0502020204030204" pitchFamily="34" charset="0"/>
                <a:cs typeface="Times New Roman"/>
              </a:rPr>
              <a:t>Av</a:t>
            </a:r>
            <a:r>
              <a:rPr lang="en-US" sz="1600" dirty="0">
                <a:latin typeface="Calibri" panose="020F0502020204030204" pitchFamily="34" charset="0"/>
              </a:rPr>
              <a:t>ailable in 1lt for $4.50 </a:t>
            </a:r>
          </a:p>
        </p:txBody>
      </p:sp>
      <p:pic>
        <p:nvPicPr>
          <p:cNvPr id="12" name="Picture 4" descr="Campos proudly wins 2020 AICA Champion Australian Roaster Award | Campos  Coffee">
            <a:extLst>
              <a:ext uri="{FF2B5EF4-FFF2-40B4-BE49-F238E27FC236}">
                <a16:creationId xmlns:a16="http://schemas.microsoft.com/office/drawing/2014/main" id="{07093BF9-E1DC-4DE6-8118-AE19E4A47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102"/>
            <a:ext cx="3537907" cy="2354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Open for Business: Campos Coffee - BeanScene">
            <a:extLst>
              <a:ext uri="{FF2B5EF4-FFF2-40B4-BE49-F238E27FC236}">
                <a16:creationId xmlns:a16="http://schemas.microsoft.com/office/drawing/2014/main" id="{CF968BBB-4DDE-4013-92EF-5AB3CD7D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5419"/>
            <a:ext cx="3537907" cy="18488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449DE9F-A6CB-4B4F-B9B9-930482E696DF}"/>
              </a:ext>
            </a:extLst>
          </p:cNvPr>
          <p:cNvPicPr>
            <a:picLocks noChangeAspect="1"/>
          </p:cNvPicPr>
          <p:nvPr/>
        </p:nvPicPr>
        <p:blipFill>
          <a:blip r:embed="rId4"/>
          <a:stretch>
            <a:fillRect/>
          </a:stretch>
        </p:blipFill>
        <p:spPr>
          <a:xfrm>
            <a:off x="0" y="4324260"/>
            <a:ext cx="3518680" cy="2354317"/>
          </a:xfrm>
          <a:prstGeom prst="rect">
            <a:avLst/>
          </a:prstGeom>
        </p:spPr>
      </p:pic>
      <p:pic>
        <p:nvPicPr>
          <p:cNvPr id="3" name="Picture 2">
            <a:extLst>
              <a:ext uri="{FF2B5EF4-FFF2-40B4-BE49-F238E27FC236}">
                <a16:creationId xmlns:a16="http://schemas.microsoft.com/office/drawing/2014/main" id="{EF0724A8-254F-4B48-8CC6-610E81CD9F57}"/>
              </a:ext>
            </a:extLst>
          </p:cNvPr>
          <p:cNvPicPr>
            <a:picLocks noChangeAspect="1"/>
          </p:cNvPicPr>
          <p:nvPr/>
        </p:nvPicPr>
        <p:blipFill>
          <a:blip r:embed="rId5"/>
          <a:stretch>
            <a:fillRect/>
          </a:stretch>
        </p:blipFill>
        <p:spPr>
          <a:xfrm>
            <a:off x="9561003" y="1008808"/>
            <a:ext cx="2557845" cy="5150139"/>
          </a:xfrm>
          <a:prstGeom prst="rect">
            <a:avLst/>
          </a:prstGeom>
        </p:spPr>
      </p:pic>
    </p:spTree>
    <p:extLst>
      <p:ext uri="{BB962C8B-B14F-4D97-AF65-F5344CB8AC3E}">
        <p14:creationId xmlns:p14="http://schemas.microsoft.com/office/powerpoint/2010/main" val="2996550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64571A-9C39-491F-9973-B84560601E32}"/>
              </a:ext>
            </a:extLst>
          </p:cNvPr>
          <p:cNvPicPr>
            <a:picLocks noChangeAspect="1"/>
          </p:cNvPicPr>
          <p:nvPr/>
        </p:nvPicPr>
        <p:blipFill>
          <a:blip r:embed="rId2"/>
          <a:stretch>
            <a:fillRect/>
          </a:stretch>
        </p:blipFill>
        <p:spPr>
          <a:xfrm>
            <a:off x="3216179" y="761017"/>
            <a:ext cx="5331474" cy="5673120"/>
          </a:xfrm>
          <a:prstGeom prst="rect">
            <a:avLst/>
          </a:prstGeom>
        </p:spPr>
      </p:pic>
    </p:spTree>
    <p:extLst>
      <p:ext uri="{BB962C8B-B14F-4D97-AF65-F5344CB8AC3E}">
        <p14:creationId xmlns:p14="http://schemas.microsoft.com/office/powerpoint/2010/main" val="358645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9C5D76F-7FB6-4D29-B9D3-A9CA57266700}"/>
              </a:ext>
            </a:extLst>
          </p:cNvPr>
          <p:cNvPicPr>
            <a:picLocks noChangeAspect="1"/>
          </p:cNvPicPr>
          <p:nvPr/>
        </p:nvPicPr>
        <p:blipFill rotWithShape="1">
          <a:blip r:embed="rId2"/>
          <a:srcRect l="3067"/>
          <a:stretch/>
        </p:blipFill>
        <p:spPr>
          <a:xfrm>
            <a:off x="-506" y="2179464"/>
            <a:ext cx="3300607" cy="2573419"/>
          </a:xfrm>
          <a:prstGeom prst="rect">
            <a:avLst/>
          </a:prstGeom>
        </p:spPr>
      </p:pic>
      <p:sp>
        <p:nvSpPr>
          <p:cNvPr id="4" name="TextBox 3">
            <a:extLst>
              <a:ext uri="{FF2B5EF4-FFF2-40B4-BE49-F238E27FC236}">
                <a16:creationId xmlns:a16="http://schemas.microsoft.com/office/drawing/2014/main" id="{ABEE898D-A11B-4810-B004-C1024666BC01}"/>
              </a:ext>
            </a:extLst>
          </p:cNvPr>
          <p:cNvSpPr txBox="1"/>
          <p:nvPr/>
        </p:nvSpPr>
        <p:spPr>
          <a:xfrm>
            <a:off x="4039994" y="248557"/>
            <a:ext cx="4484547" cy="1126334"/>
          </a:xfrm>
          <a:prstGeom prst="rect">
            <a:avLst/>
          </a:prstGeom>
          <a:noFill/>
        </p:spPr>
        <p:txBody>
          <a:bodyPr wrap="square" lIns="91440" tIns="45720" rIns="91440" bIns="45720" anchor="t">
            <a:spAutoFit/>
          </a:bodyPr>
          <a:lstStyle/>
          <a:p>
            <a:pPr algn="ctr">
              <a:lnSpc>
                <a:spcPct val="90000"/>
              </a:lnSpc>
              <a:spcBef>
                <a:spcPts val="1000"/>
              </a:spcBef>
              <a:defRPr/>
            </a:pPr>
            <a:r>
              <a:rPr lang="en-AU" sz="3733" b="1" dirty="0">
                <a:solidFill>
                  <a:srgbClr val="0070C0"/>
                </a:solidFill>
                <a:latin typeface="Calibri"/>
              </a:rPr>
              <a:t>Australia’s Own        a2 Lactose Free Milk</a:t>
            </a:r>
          </a:p>
        </p:txBody>
      </p:sp>
      <p:sp>
        <p:nvSpPr>
          <p:cNvPr id="20" name="Subtitle 2">
            <a:extLst>
              <a:ext uri="{FF2B5EF4-FFF2-40B4-BE49-F238E27FC236}">
                <a16:creationId xmlns:a16="http://schemas.microsoft.com/office/drawing/2014/main" id="{8E2752F6-3E25-4AB3-8B5D-B74646271129}"/>
              </a:ext>
            </a:extLst>
          </p:cNvPr>
          <p:cNvSpPr>
            <a:spLocks noGrp="1"/>
          </p:cNvSpPr>
          <p:nvPr>
            <p:ph type="subTitle" idx="1"/>
          </p:nvPr>
        </p:nvSpPr>
        <p:spPr>
          <a:xfrm>
            <a:off x="4070609" y="2087306"/>
            <a:ext cx="4484548" cy="3276546"/>
          </a:xfrm>
        </p:spPr>
        <p:txBody>
          <a:bodyPr>
            <a:noAutofit/>
          </a:bodyPr>
          <a:lstStyle/>
          <a:p>
            <a:r>
              <a:rPr lang="en-AU" sz="1600" dirty="0">
                <a:latin typeface="Calibri" panose="020F0502020204030204" pitchFamily="34" charset="0"/>
                <a:ea typeface="Calibri" panose="020F0502020204030204" pitchFamily="34" charset="0"/>
                <a:cs typeface="Times New Roman" panose="02020603050405020304" pitchFamily="18" charset="0"/>
              </a:rPr>
              <a:t>Introducing Australia’s Own a2 LACTOSE FREE Milk, all the goodness of regular a2 full cream milk without the lactose, making it </a:t>
            </a:r>
            <a:r>
              <a:rPr lang="en-AU" sz="1600" dirty="0">
                <a:latin typeface="Calibri" panose="020F0502020204030204" pitchFamily="34" charset="0"/>
                <a:cs typeface="Times New Roman" panose="02020603050405020304" pitchFamily="18" charset="0"/>
              </a:rPr>
              <a:t>easy to digest for those sensitive to dairy.</a:t>
            </a:r>
          </a:p>
          <a:p>
            <a:endParaRPr lang="en-AU" sz="1600"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Australia’s Own a2 Lactose Free helps break down the lactose into simple natural sugars, that way your body doesn't have to. So now you can enjoy the great taste of a2 dairy milk and feel positively good.</a:t>
            </a:r>
            <a:endParaRPr lang="en-AU"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Available in Full Cream and Low Fat 1L for $2.20</a:t>
            </a:r>
            <a:endParaRPr lang="en-AU" sz="1600" dirty="0">
              <a:latin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878A5B6-A171-4055-B2AF-04434E8F4AFC}"/>
              </a:ext>
            </a:extLst>
          </p:cNvPr>
          <p:cNvPicPr>
            <a:picLocks noChangeAspect="1"/>
          </p:cNvPicPr>
          <p:nvPr/>
        </p:nvPicPr>
        <p:blipFill>
          <a:blip r:embed="rId3"/>
          <a:stretch>
            <a:fillRect/>
          </a:stretch>
        </p:blipFill>
        <p:spPr>
          <a:xfrm>
            <a:off x="9326157" y="778442"/>
            <a:ext cx="2283684" cy="5301115"/>
          </a:xfrm>
          <a:prstGeom prst="rect">
            <a:avLst/>
          </a:prstGeom>
        </p:spPr>
      </p:pic>
      <p:pic>
        <p:nvPicPr>
          <p:cNvPr id="7" name="Picture 6">
            <a:extLst>
              <a:ext uri="{FF2B5EF4-FFF2-40B4-BE49-F238E27FC236}">
                <a16:creationId xmlns:a16="http://schemas.microsoft.com/office/drawing/2014/main" id="{09DA7BCE-70DE-4968-AEC3-05A0DA064347}"/>
              </a:ext>
            </a:extLst>
          </p:cNvPr>
          <p:cNvPicPr>
            <a:picLocks noChangeAspect="1"/>
          </p:cNvPicPr>
          <p:nvPr/>
        </p:nvPicPr>
        <p:blipFill rotWithShape="1">
          <a:blip r:embed="rId4"/>
          <a:srcRect b="8373"/>
          <a:stretch/>
        </p:blipFill>
        <p:spPr>
          <a:xfrm>
            <a:off x="-15" y="0"/>
            <a:ext cx="3300607" cy="2467429"/>
          </a:xfrm>
          <a:prstGeom prst="rect">
            <a:avLst/>
          </a:prstGeom>
        </p:spPr>
      </p:pic>
      <p:pic>
        <p:nvPicPr>
          <p:cNvPr id="28" name="Picture 27">
            <a:extLst>
              <a:ext uri="{FF2B5EF4-FFF2-40B4-BE49-F238E27FC236}">
                <a16:creationId xmlns:a16="http://schemas.microsoft.com/office/drawing/2014/main" id="{8D8649FB-4191-4C69-8604-02203FB8DFCB}"/>
              </a:ext>
            </a:extLst>
          </p:cNvPr>
          <p:cNvPicPr>
            <a:picLocks noChangeAspect="1"/>
          </p:cNvPicPr>
          <p:nvPr/>
        </p:nvPicPr>
        <p:blipFill rotWithShape="1">
          <a:blip r:embed="rId5"/>
          <a:srcRect l="886" t="1000" b="16407"/>
          <a:stretch/>
        </p:blipFill>
        <p:spPr>
          <a:xfrm>
            <a:off x="0" y="4659085"/>
            <a:ext cx="3300101" cy="2206170"/>
          </a:xfrm>
          <a:prstGeom prst="rect">
            <a:avLst/>
          </a:prstGeom>
        </p:spPr>
      </p:pic>
    </p:spTree>
    <p:extLst>
      <p:ext uri="{BB962C8B-B14F-4D97-AF65-F5344CB8AC3E}">
        <p14:creationId xmlns:p14="http://schemas.microsoft.com/office/powerpoint/2010/main" val="23468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440473" y="395015"/>
            <a:ext cx="3873337" cy="121776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rgbClr val="FF0000"/>
                </a:solidFill>
                <a:latin typeface="Calibri"/>
              </a:rPr>
              <a:t>Vitasoy </a:t>
            </a:r>
          </a:p>
          <a:p>
            <a:pPr algn="ctr">
              <a:lnSpc>
                <a:spcPct val="90000"/>
              </a:lnSpc>
              <a:spcBef>
                <a:spcPts val="1000"/>
              </a:spcBef>
              <a:defRPr/>
            </a:pPr>
            <a:r>
              <a:rPr lang="en-AU" sz="3600" b="1" dirty="0">
                <a:solidFill>
                  <a:srgbClr val="FF0000"/>
                </a:solidFill>
                <a:latin typeface="Calibri"/>
              </a:rPr>
              <a:t>Oat Milk</a:t>
            </a:r>
            <a:endParaRPr lang="en-AU" sz="2800" b="1" dirty="0">
              <a:solidFill>
                <a:srgbClr val="FF0000"/>
              </a:solidFill>
              <a:latin typeface="Calibri"/>
            </a:endParaRP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4214361" y="2112848"/>
            <a:ext cx="4625538" cy="2924665"/>
          </a:xfrm>
        </p:spPr>
        <p:txBody>
          <a:bodyPr vert="horz" lIns="91440" tIns="45720" rIns="91440" bIns="45720" rtlCol="0" anchor="t">
            <a:noAutofit/>
          </a:bodyPr>
          <a:lstStyle/>
          <a:p>
            <a:pPr algn="ctr">
              <a:lnSpc>
                <a:spcPct val="107000"/>
              </a:lnSpc>
              <a:spcAft>
                <a:spcPts val="800"/>
              </a:spcAft>
            </a:pPr>
            <a:r>
              <a:rPr lang="en-US" sz="1800" dirty="0">
                <a:latin typeface="Calibri" panose="020F0502020204030204" pitchFamily="34" charset="0"/>
                <a:cs typeface="Times New Roman" panose="02020603050405020304" pitchFamily="18" charset="0"/>
              </a:rPr>
              <a:t>Vitasoy Oat Milk Unsweetened is brimming with the goodness of real oats.</a:t>
            </a:r>
          </a:p>
          <a:p>
            <a:pPr algn="ctr">
              <a:lnSpc>
                <a:spcPct val="107000"/>
              </a:lnSpc>
              <a:spcAft>
                <a:spcPts val="800"/>
              </a:spcAft>
            </a:pPr>
            <a:r>
              <a:rPr lang="en-US" sz="1800" dirty="0">
                <a:latin typeface="Calibri" panose="020F0502020204030204" pitchFamily="34" charset="0"/>
                <a:cs typeface="Times New Roman" panose="02020603050405020304" pitchFamily="18" charset="0"/>
              </a:rPr>
              <a:t>Deliciously rich and creamy, our oat milk is made from Aussie oats and free from cholesterol and lactose. Plus there’s no added sugar, artificial colours, flavours or preservatives, so you can </a:t>
            </a:r>
            <a:r>
              <a:rPr lang="en-US" sz="1800" dirty="0" err="1">
                <a:latin typeface="Calibri" panose="020F0502020204030204" pitchFamily="34" charset="0"/>
                <a:cs typeface="Times New Roman" panose="02020603050405020304" pitchFamily="18" charset="0"/>
              </a:rPr>
              <a:t>savour</a:t>
            </a:r>
            <a:r>
              <a:rPr lang="en-US" sz="1800" dirty="0">
                <a:latin typeface="Calibri" panose="020F0502020204030204" pitchFamily="34" charset="0"/>
                <a:cs typeface="Times New Roman" panose="02020603050405020304" pitchFamily="18" charset="0"/>
              </a:rPr>
              <a:t> every sip.</a:t>
            </a:r>
          </a:p>
          <a:p>
            <a:pPr algn="ct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Available in 1L packs for $2.90</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9EA9F8FB-A2DB-4B9C-A9F8-5647FBBAE331}"/>
              </a:ext>
            </a:extLst>
          </p:cNvPr>
          <p:cNvPicPr>
            <a:picLocks noChangeAspect="1"/>
          </p:cNvPicPr>
          <p:nvPr/>
        </p:nvPicPr>
        <p:blipFill rotWithShape="1">
          <a:blip r:embed="rId2"/>
          <a:srcRect t="608"/>
          <a:stretch/>
        </p:blipFill>
        <p:spPr>
          <a:xfrm>
            <a:off x="9200070" y="917820"/>
            <a:ext cx="2613187" cy="5314720"/>
          </a:xfrm>
          <a:prstGeom prst="rect">
            <a:avLst/>
          </a:prstGeom>
        </p:spPr>
      </p:pic>
      <p:pic>
        <p:nvPicPr>
          <p:cNvPr id="10" name="Picture 9">
            <a:extLst>
              <a:ext uri="{FF2B5EF4-FFF2-40B4-BE49-F238E27FC236}">
                <a16:creationId xmlns:a16="http://schemas.microsoft.com/office/drawing/2014/main" id="{2EE1A11F-C69A-495E-ADBA-0891AF0D9BEF}"/>
              </a:ext>
            </a:extLst>
          </p:cNvPr>
          <p:cNvPicPr>
            <a:picLocks noChangeAspect="1"/>
          </p:cNvPicPr>
          <p:nvPr/>
        </p:nvPicPr>
        <p:blipFill rotWithShape="1">
          <a:blip r:embed="rId3"/>
          <a:srcRect l="17766"/>
          <a:stretch/>
        </p:blipFill>
        <p:spPr>
          <a:xfrm>
            <a:off x="56345" y="2238375"/>
            <a:ext cx="3130291" cy="2381250"/>
          </a:xfrm>
          <a:prstGeom prst="rect">
            <a:avLst/>
          </a:prstGeom>
        </p:spPr>
      </p:pic>
      <p:pic>
        <p:nvPicPr>
          <p:cNvPr id="13" name="Picture 12">
            <a:extLst>
              <a:ext uri="{FF2B5EF4-FFF2-40B4-BE49-F238E27FC236}">
                <a16:creationId xmlns:a16="http://schemas.microsoft.com/office/drawing/2014/main" id="{F6F9D759-7406-4538-B8E1-A0BD74758C93}"/>
              </a:ext>
            </a:extLst>
          </p:cNvPr>
          <p:cNvPicPr>
            <a:picLocks noChangeAspect="1"/>
          </p:cNvPicPr>
          <p:nvPr/>
        </p:nvPicPr>
        <p:blipFill rotWithShape="1">
          <a:blip r:embed="rId4"/>
          <a:srcRect t="3004" b="4740"/>
          <a:stretch/>
        </p:blipFill>
        <p:spPr>
          <a:xfrm>
            <a:off x="19971" y="0"/>
            <a:ext cx="3166665" cy="2290210"/>
          </a:xfrm>
          <a:prstGeom prst="rect">
            <a:avLst/>
          </a:prstGeom>
        </p:spPr>
      </p:pic>
      <p:pic>
        <p:nvPicPr>
          <p:cNvPr id="17" name="Picture 16">
            <a:extLst>
              <a:ext uri="{FF2B5EF4-FFF2-40B4-BE49-F238E27FC236}">
                <a16:creationId xmlns:a16="http://schemas.microsoft.com/office/drawing/2014/main" id="{7F8BF10F-B94A-4B8C-BE09-0C1E1DA22A92}"/>
              </a:ext>
            </a:extLst>
          </p:cNvPr>
          <p:cNvPicPr>
            <a:picLocks noChangeAspect="1"/>
          </p:cNvPicPr>
          <p:nvPr/>
        </p:nvPicPr>
        <p:blipFill>
          <a:blip r:embed="rId5"/>
          <a:stretch>
            <a:fillRect/>
          </a:stretch>
        </p:blipFill>
        <p:spPr>
          <a:xfrm>
            <a:off x="11278" y="4619625"/>
            <a:ext cx="3221963" cy="2216881"/>
          </a:xfrm>
          <a:prstGeom prst="rect">
            <a:avLst/>
          </a:prstGeom>
        </p:spPr>
      </p:pic>
    </p:spTree>
    <p:extLst>
      <p:ext uri="{BB962C8B-B14F-4D97-AF65-F5344CB8AC3E}">
        <p14:creationId xmlns:p14="http://schemas.microsoft.com/office/powerpoint/2010/main" val="286136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523449" y="385883"/>
            <a:ext cx="3873337" cy="121776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err="1">
                <a:latin typeface="Calibri"/>
              </a:rPr>
              <a:t>Oatly</a:t>
            </a:r>
            <a:r>
              <a:rPr lang="en-AU" sz="3600" b="1" dirty="0">
                <a:latin typeface="Calibri"/>
              </a:rPr>
              <a:t> </a:t>
            </a:r>
          </a:p>
          <a:p>
            <a:pPr algn="ctr">
              <a:lnSpc>
                <a:spcPct val="90000"/>
              </a:lnSpc>
              <a:spcBef>
                <a:spcPts val="1000"/>
              </a:spcBef>
              <a:defRPr/>
            </a:pPr>
            <a:r>
              <a:rPr lang="en-AU" sz="3600" b="1" dirty="0">
                <a:latin typeface="Calibri"/>
              </a:rPr>
              <a:t>Oat Milk</a:t>
            </a:r>
            <a:endParaRPr lang="en-AU" sz="2800" b="1" dirty="0">
              <a:latin typeface="Calibri"/>
            </a:endParaRP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3858424" y="2200855"/>
            <a:ext cx="5198409" cy="3306325"/>
          </a:xfrm>
        </p:spPr>
        <p:txBody>
          <a:bodyPr vert="horz" lIns="91440" tIns="45720" rIns="91440" bIns="45720" rtlCol="0" anchor="t">
            <a:noAutofit/>
          </a:bodyPr>
          <a:lstStyle/>
          <a:p>
            <a:pPr algn="ctr">
              <a:lnSpc>
                <a:spcPct val="107000"/>
              </a:lnSpc>
              <a:spcAft>
                <a:spcPts val="800"/>
              </a:spcAft>
            </a:pPr>
            <a:r>
              <a:rPr lang="en-AU" sz="1800" dirty="0">
                <a:latin typeface="Calibri" panose="020F0502020204030204" pitchFamily="34" charset="0"/>
                <a:ea typeface="Calibri" panose="020F0502020204030204" pitchFamily="34" charset="0"/>
                <a:cs typeface="Times New Roman" panose="02020603050405020304" pitchFamily="18" charset="0"/>
              </a:rPr>
              <a:t>Introducing </a:t>
            </a:r>
            <a:r>
              <a:rPr lang="en-AU" sz="1800" dirty="0" err="1">
                <a:latin typeface="Calibri" panose="020F0502020204030204" pitchFamily="34" charset="0"/>
                <a:ea typeface="Calibri" panose="020F0502020204030204" pitchFamily="34" charset="0"/>
                <a:cs typeface="Times New Roman" panose="02020603050405020304" pitchFamily="18" charset="0"/>
              </a:rPr>
              <a:t>Oatly</a:t>
            </a:r>
            <a:r>
              <a:rPr lang="en-AU" sz="1800" dirty="0">
                <a:latin typeface="Calibri" panose="020F0502020204030204" pitchFamily="34" charset="0"/>
                <a:ea typeface="Calibri" panose="020F0502020204030204" pitchFamily="34" charset="0"/>
                <a:cs typeface="Times New Roman" panose="02020603050405020304" pitchFamily="18" charset="0"/>
              </a:rPr>
              <a:t>, Swedish </a:t>
            </a:r>
            <a:r>
              <a:rPr lang="en-AU" sz="1800" dirty="0" err="1">
                <a:latin typeface="Calibri" panose="020F0502020204030204" pitchFamily="34" charset="0"/>
                <a:ea typeface="Calibri" panose="020F0502020204030204" pitchFamily="34" charset="0"/>
                <a:cs typeface="Times New Roman" panose="02020603050405020304" pitchFamily="18" charset="0"/>
              </a:rPr>
              <a:t>Oatmilk</a:t>
            </a:r>
            <a:r>
              <a:rPr lang="en-AU" sz="1800" dirty="0">
                <a:latin typeface="Calibri" panose="020F0502020204030204" pitchFamily="34" charset="0"/>
                <a:ea typeface="Calibri" panose="020F0502020204030204" pitchFamily="34" charset="0"/>
                <a:cs typeface="Times New Roman" panose="02020603050405020304" pitchFamily="18" charset="0"/>
              </a:rPr>
              <a:t> that’s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oatlicious</a:t>
            </a: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r>
              <a:rPr lang="en-AU" sz="1800" dirty="0" err="1">
                <a:latin typeface="Calibri" panose="020F0502020204030204" pitchFamily="34" charset="0"/>
                <a:cs typeface="Times New Roman" panose="02020603050405020304" pitchFamily="18" charset="0"/>
              </a:rPr>
              <a:t>Oatly</a:t>
            </a:r>
            <a:r>
              <a:rPr lang="en-AU" sz="1800" dirty="0">
                <a:latin typeface="Calibri" panose="020F0502020204030204" pitchFamily="34" charset="0"/>
                <a:cs typeface="Times New Roman" panose="02020603050405020304" pitchFamily="18" charset="0"/>
              </a:rPr>
              <a:t> is made from 100% whole oats and </a:t>
            </a:r>
            <a:r>
              <a:rPr lang="en-US" sz="1800" dirty="0">
                <a:latin typeface="Calibri" panose="020F0502020204030204" pitchFamily="34" charset="0"/>
                <a:cs typeface="Times New Roman" panose="02020603050405020304" pitchFamily="18" charset="0"/>
              </a:rPr>
              <a:t>loaded with nutritional goodness (protein, carbs, fibre and healthy fat) and beta glucans,</a:t>
            </a:r>
            <a:r>
              <a:rPr lang="en-AU" sz="1800" dirty="0">
                <a:latin typeface="Calibri" panose="020F0502020204030204" pitchFamily="34" charset="0"/>
                <a:cs typeface="Times New Roman" panose="02020603050405020304" pitchFamily="18" charset="0"/>
              </a:rPr>
              <a:t> </a:t>
            </a:r>
            <a:r>
              <a:rPr lang="en-US" sz="1800" dirty="0">
                <a:latin typeface="Calibri" panose="020F0502020204030204" pitchFamily="34" charset="0"/>
                <a:cs typeface="Times New Roman" panose="02020603050405020304" pitchFamily="18" charset="0"/>
              </a:rPr>
              <a:t>big scientific word for soluble fiber for good heart health.</a:t>
            </a:r>
          </a:p>
          <a:p>
            <a:pPr algn="ct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Available in 1L packs for $4.50</a:t>
            </a:r>
          </a:p>
        </p:txBody>
      </p:sp>
      <p:pic>
        <p:nvPicPr>
          <p:cNvPr id="2" name="Picture 1">
            <a:extLst>
              <a:ext uri="{FF2B5EF4-FFF2-40B4-BE49-F238E27FC236}">
                <a16:creationId xmlns:a16="http://schemas.microsoft.com/office/drawing/2014/main" id="{5B259887-15DA-4D04-BE6D-D88D0EEB24D5}"/>
              </a:ext>
            </a:extLst>
          </p:cNvPr>
          <p:cNvPicPr>
            <a:picLocks noChangeAspect="1"/>
          </p:cNvPicPr>
          <p:nvPr/>
        </p:nvPicPr>
        <p:blipFill rotWithShape="1">
          <a:blip r:embed="rId2"/>
          <a:srcRect l="27115" r="29055"/>
          <a:stretch/>
        </p:blipFill>
        <p:spPr>
          <a:xfrm>
            <a:off x="9306700" y="609600"/>
            <a:ext cx="2402989" cy="5482481"/>
          </a:xfrm>
          <a:prstGeom prst="rect">
            <a:avLst/>
          </a:prstGeom>
        </p:spPr>
      </p:pic>
      <p:pic>
        <p:nvPicPr>
          <p:cNvPr id="21" name="Picture 20">
            <a:extLst>
              <a:ext uri="{FF2B5EF4-FFF2-40B4-BE49-F238E27FC236}">
                <a16:creationId xmlns:a16="http://schemas.microsoft.com/office/drawing/2014/main" id="{DF2ACB90-23B4-46E5-BF27-5D0DA8AC1270}"/>
              </a:ext>
            </a:extLst>
          </p:cNvPr>
          <p:cNvPicPr>
            <a:picLocks noChangeAspect="1"/>
          </p:cNvPicPr>
          <p:nvPr/>
        </p:nvPicPr>
        <p:blipFill>
          <a:blip r:embed="rId3"/>
          <a:stretch>
            <a:fillRect/>
          </a:stretch>
        </p:blipFill>
        <p:spPr>
          <a:xfrm>
            <a:off x="180975" y="471354"/>
            <a:ext cx="2944668" cy="1935068"/>
          </a:xfrm>
          <a:prstGeom prst="rect">
            <a:avLst/>
          </a:prstGeom>
        </p:spPr>
      </p:pic>
      <p:pic>
        <p:nvPicPr>
          <p:cNvPr id="19" name="Picture 18">
            <a:extLst>
              <a:ext uri="{FF2B5EF4-FFF2-40B4-BE49-F238E27FC236}">
                <a16:creationId xmlns:a16="http://schemas.microsoft.com/office/drawing/2014/main" id="{1B79836C-823F-47C1-89B3-CEFD45D72C59}"/>
              </a:ext>
            </a:extLst>
          </p:cNvPr>
          <p:cNvPicPr>
            <a:picLocks noChangeAspect="1"/>
          </p:cNvPicPr>
          <p:nvPr/>
        </p:nvPicPr>
        <p:blipFill>
          <a:blip r:embed="rId4"/>
          <a:stretch>
            <a:fillRect/>
          </a:stretch>
        </p:blipFill>
        <p:spPr>
          <a:xfrm>
            <a:off x="153926" y="4455790"/>
            <a:ext cx="2981242" cy="2102780"/>
          </a:xfrm>
          <a:prstGeom prst="rect">
            <a:avLst/>
          </a:prstGeom>
        </p:spPr>
      </p:pic>
      <p:pic>
        <p:nvPicPr>
          <p:cNvPr id="29" name="Picture 28">
            <a:extLst>
              <a:ext uri="{FF2B5EF4-FFF2-40B4-BE49-F238E27FC236}">
                <a16:creationId xmlns:a16="http://schemas.microsoft.com/office/drawing/2014/main" id="{01D927C1-4E32-4EBD-B965-88849D2136A0}"/>
              </a:ext>
            </a:extLst>
          </p:cNvPr>
          <p:cNvPicPr>
            <a:picLocks noChangeAspect="1"/>
          </p:cNvPicPr>
          <p:nvPr/>
        </p:nvPicPr>
        <p:blipFill>
          <a:blip r:embed="rId5"/>
          <a:stretch>
            <a:fillRect/>
          </a:stretch>
        </p:blipFill>
        <p:spPr>
          <a:xfrm>
            <a:off x="144401" y="2444522"/>
            <a:ext cx="2981242" cy="2034620"/>
          </a:xfrm>
          <a:prstGeom prst="rect">
            <a:avLst/>
          </a:prstGeom>
        </p:spPr>
      </p:pic>
    </p:spTree>
    <p:extLst>
      <p:ext uri="{BB962C8B-B14F-4D97-AF65-F5344CB8AC3E}">
        <p14:creationId xmlns:p14="http://schemas.microsoft.com/office/powerpoint/2010/main" val="408748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477267" y="385882"/>
            <a:ext cx="3873337" cy="121776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1">
                    <a:lumMod val="75000"/>
                  </a:schemeClr>
                </a:solidFill>
                <a:latin typeface="Calibri"/>
              </a:rPr>
              <a:t>So Good </a:t>
            </a:r>
          </a:p>
          <a:p>
            <a:pPr algn="ctr">
              <a:lnSpc>
                <a:spcPct val="90000"/>
              </a:lnSpc>
              <a:spcBef>
                <a:spcPts val="1000"/>
              </a:spcBef>
              <a:defRPr/>
            </a:pPr>
            <a:r>
              <a:rPr lang="en-AU" sz="3600" b="1" dirty="0">
                <a:solidFill>
                  <a:schemeClr val="accent1">
                    <a:lumMod val="75000"/>
                  </a:schemeClr>
                </a:solidFill>
                <a:latin typeface="Calibri"/>
              </a:rPr>
              <a:t>Oat Milk</a:t>
            </a:r>
            <a:endParaRPr lang="en-AU" sz="2800" b="1" dirty="0">
              <a:solidFill>
                <a:schemeClr val="accent1">
                  <a:lumMod val="75000"/>
                </a:schemeClr>
              </a:solidFill>
              <a:latin typeface="Calibri"/>
            </a:endParaRP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3842760" y="2097621"/>
            <a:ext cx="4482297" cy="3450460"/>
          </a:xfrm>
        </p:spPr>
        <p:txBody>
          <a:bodyPr vert="horz" lIns="91440" tIns="45720" rIns="91440" bIns="45720" rtlCol="0" anchor="t">
            <a:noAutofit/>
          </a:bodyPr>
          <a:lstStyle/>
          <a:p>
            <a:pPr>
              <a:lnSpc>
                <a:spcPct val="107000"/>
              </a:lnSpc>
              <a:spcAft>
                <a:spcPts val="800"/>
              </a:spcAft>
            </a:pPr>
            <a:r>
              <a:rPr lang="en-US" sz="1800" dirty="0">
                <a:latin typeface="Calibri" panose="020F0502020204030204" pitchFamily="34" charset="0"/>
                <a:cs typeface="Times New Roman" panose="02020603050405020304" pitchFamily="18" charset="0"/>
              </a:rPr>
              <a:t>From the number one plant-based milk introducing So Good Oat Milk our creamiest plant milk yet. </a:t>
            </a:r>
          </a:p>
          <a:p>
            <a:pPr>
              <a:lnSpc>
                <a:spcPct val="107000"/>
              </a:lnSpc>
              <a:spcAft>
                <a:spcPts val="800"/>
              </a:spcAft>
            </a:pPr>
            <a:r>
              <a:rPr lang="en-US" sz="1800" dirty="0">
                <a:latin typeface="Calibri" panose="020F0502020204030204" pitchFamily="34" charset="0"/>
                <a:cs typeface="Times New Roman" panose="02020603050405020304" pitchFamily="18" charset="0"/>
              </a:rPr>
              <a:t> Packed with the goodness of oats, perfect for smoothies, baking, cereals and so much more! It’s high in calcium and vitamins B2 and B12, plus it tastes delicious!</a:t>
            </a:r>
          </a:p>
          <a:p>
            <a:pPr>
              <a:lnSpc>
                <a:spcPct val="107000"/>
              </a:lnSpc>
              <a:spcAft>
                <a:spcPts val="800"/>
              </a:spcAft>
            </a:pPr>
            <a:r>
              <a:rPr lang="en-AU" sz="1800" dirty="0">
                <a:latin typeface="Calibri" panose="020F0502020204030204" pitchFamily="34" charset="0"/>
                <a:cs typeface="Times New Roman" panose="02020603050405020304" pitchFamily="18" charset="0"/>
              </a:rPr>
              <a:t>Available in 1L packs for $2.70</a:t>
            </a:r>
          </a:p>
          <a:p>
            <a:pPr>
              <a:lnSpc>
                <a:spcPct val="107000"/>
              </a:lnSpc>
              <a:spcAft>
                <a:spcPts val="800"/>
              </a:spcAft>
            </a:pPr>
            <a:r>
              <a:rPr lang="en-AU" sz="20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C19D055C-1B1E-498A-A2FB-C47CD1A13C04}"/>
              </a:ext>
            </a:extLst>
          </p:cNvPr>
          <p:cNvPicPr>
            <a:picLocks noChangeAspect="1"/>
          </p:cNvPicPr>
          <p:nvPr/>
        </p:nvPicPr>
        <p:blipFill rotWithShape="1">
          <a:blip r:embed="rId3"/>
          <a:srcRect t="1381"/>
          <a:stretch/>
        </p:blipFill>
        <p:spPr>
          <a:xfrm>
            <a:off x="8965167" y="1195682"/>
            <a:ext cx="2825885" cy="4980980"/>
          </a:xfrm>
          <a:prstGeom prst="rect">
            <a:avLst/>
          </a:prstGeom>
        </p:spPr>
      </p:pic>
      <p:pic>
        <p:nvPicPr>
          <p:cNvPr id="11" name="Picture 10">
            <a:extLst>
              <a:ext uri="{FF2B5EF4-FFF2-40B4-BE49-F238E27FC236}">
                <a16:creationId xmlns:a16="http://schemas.microsoft.com/office/drawing/2014/main" id="{94F88DBB-C1E8-4D36-B7C4-A01562A54D98}"/>
              </a:ext>
            </a:extLst>
          </p:cNvPr>
          <p:cNvPicPr>
            <a:picLocks noChangeAspect="1"/>
          </p:cNvPicPr>
          <p:nvPr/>
        </p:nvPicPr>
        <p:blipFill>
          <a:blip r:embed="rId4"/>
          <a:stretch>
            <a:fillRect/>
          </a:stretch>
        </p:blipFill>
        <p:spPr>
          <a:xfrm>
            <a:off x="-12702" y="2097621"/>
            <a:ext cx="3172895" cy="2328960"/>
          </a:xfrm>
          <a:prstGeom prst="rect">
            <a:avLst/>
          </a:prstGeom>
        </p:spPr>
      </p:pic>
      <p:pic>
        <p:nvPicPr>
          <p:cNvPr id="21" name="Picture 20">
            <a:extLst>
              <a:ext uri="{FF2B5EF4-FFF2-40B4-BE49-F238E27FC236}">
                <a16:creationId xmlns:a16="http://schemas.microsoft.com/office/drawing/2014/main" id="{8C2380D7-8C3D-41FD-8EA0-C9B85A7B17BA}"/>
              </a:ext>
            </a:extLst>
          </p:cNvPr>
          <p:cNvPicPr>
            <a:picLocks noChangeAspect="1"/>
          </p:cNvPicPr>
          <p:nvPr/>
        </p:nvPicPr>
        <p:blipFill>
          <a:blip r:embed="rId5"/>
          <a:stretch>
            <a:fillRect/>
          </a:stretch>
        </p:blipFill>
        <p:spPr>
          <a:xfrm>
            <a:off x="-2456" y="1"/>
            <a:ext cx="3020026" cy="2097620"/>
          </a:xfrm>
          <a:prstGeom prst="rect">
            <a:avLst/>
          </a:prstGeom>
        </p:spPr>
      </p:pic>
      <p:pic>
        <p:nvPicPr>
          <p:cNvPr id="24" name="Picture 23">
            <a:extLst>
              <a:ext uri="{FF2B5EF4-FFF2-40B4-BE49-F238E27FC236}">
                <a16:creationId xmlns:a16="http://schemas.microsoft.com/office/drawing/2014/main" id="{FA390ED4-ED5A-4431-89CA-09681A07D992}"/>
              </a:ext>
            </a:extLst>
          </p:cNvPr>
          <p:cNvPicPr>
            <a:picLocks noChangeAspect="1"/>
          </p:cNvPicPr>
          <p:nvPr/>
        </p:nvPicPr>
        <p:blipFill rotWithShape="1">
          <a:blip r:embed="rId6"/>
          <a:srcRect b="10268"/>
          <a:stretch/>
        </p:blipFill>
        <p:spPr>
          <a:xfrm>
            <a:off x="7403" y="4426581"/>
            <a:ext cx="3010167" cy="2163462"/>
          </a:xfrm>
          <a:prstGeom prst="rect">
            <a:avLst/>
          </a:prstGeom>
        </p:spPr>
      </p:pic>
    </p:spTree>
    <p:extLst>
      <p:ext uri="{BB962C8B-B14F-4D97-AF65-F5344CB8AC3E}">
        <p14:creationId xmlns:p14="http://schemas.microsoft.com/office/powerpoint/2010/main" val="164157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477267" y="385882"/>
            <a:ext cx="3873337" cy="121776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2"/>
                </a:solidFill>
                <a:latin typeface="Calibri"/>
              </a:rPr>
              <a:t>Pure Harvest</a:t>
            </a:r>
          </a:p>
          <a:p>
            <a:pPr algn="ctr">
              <a:lnSpc>
                <a:spcPct val="90000"/>
              </a:lnSpc>
              <a:spcBef>
                <a:spcPts val="1000"/>
              </a:spcBef>
              <a:defRPr/>
            </a:pPr>
            <a:r>
              <a:rPr lang="en-AU" sz="3600" b="1" dirty="0">
                <a:solidFill>
                  <a:schemeClr val="accent2"/>
                </a:solidFill>
                <a:latin typeface="Calibri"/>
              </a:rPr>
              <a:t>Oat Milk</a:t>
            </a:r>
            <a:endParaRPr lang="en-AU" sz="2800" b="1" dirty="0">
              <a:solidFill>
                <a:schemeClr val="accent2"/>
              </a:solidFill>
              <a:latin typeface="Calibri"/>
            </a:endParaRP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4348423" y="2315339"/>
            <a:ext cx="4131024" cy="3450460"/>
          </a:xfrm>
        </p:spPr>
        <p:txBody>
          <a:bodyPr vert="horz" lIns="91440" tIns="45720" rIns="91440" bIns="45720" rtlCol="0" anchor="t">
            <a:noAutofit/>
          </a:bodyPr>
          <a:lstStyle/>
          <a:p>
            <a:pPr>
              <a:lnSpc>
                <a:spcPct val="107000"/>
              </a:lnSpc>
              <a:spcAft>
                <a:spcPts val="800"/>
              </a:spcAft>
            </a:pPr>
            <a:r>
              <a:rPr lang="en-US" sz="1800" dirty="0">
                <a:latin typeface="Calibri" panose="020F0502020204030204" pitchFamily="34" charset="0"/>
                <a:cs typeface="Times New Roman" panose="02020603050405020304" pitchFamily="18" charset="0"/>
              </a:rPr>
              <a:t>Simple, Organic, Delicious</a:t>
            </a:r>
          </a:p>
          <a:p>
            <a:pPr>
              <a:lnSpc>
                <a:spcPct val="107000"/>
              </a:lnSpc>
              <a:spcAft>
                <a:spcPts val="800"/>
              </a:spcAft>
            </a:pPr>
            <a:r>
              <a:rPr lang="en-US" sz="1800" dirty="0">
                <a:latin typeface="Calibri" panose="020F0502020204030204" pitchFamily="34" charset="0"/>
                <a:cs typeface="Times New Roman" panose="02020603050405020304" pitchFamily="18" charset="0"/>
              </a:rPr>
              <a:t>Pure Harvest Organic Oat is made from 100% whole organic oats and all organic ingredients fortified with calcium for healthy bones and no added sugar for a mild natural oat flavour.</a:t>
            </a:r>
          </a:p>
          <a:p>
            <a:pPr>
              <a:lnSpc>
                <a:spcPct val="107000"/>
              </a:lnSpc>
              <a:spcAft>
                <a:spcPts val="800"/>
              </a:spcAft>
            </a:pPr>
            <a:r>
              <a:rPr lang="en-AU" sz="1800" dirty="0">
                <a:latin typeface="Calibri" panose="020F0502020204030204" pitchFamily="34" charset="0"/>
                <a:cs typeface="Times New Roman" panose="02020603050405020304" pitchFamily="18" charset="0"/>
              </a:rPr>
              <a:t>Available in 1L packs for $2.80</a:t>
            </a:r>
          </a:p>
          <a:p>
            <a:pPr>
              <a:lnSpc>
                <a:spcPct val="107000"/>
              </a:lnSpc>
              <a:spcAft>
                <a:spcPts val="800"/>
              </a:spcAft>
            </a:pPr>
            <a:r>
              <a:rPr lang="en-AU" sz="20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2" name="Picture 1">
            <a:extLst>
              <a:ext uri="{FF2B5EF4-FFF2-40B4-BE49-F238E27FC236}">
                <a16:creationId xmlns:a16="http://schemas.microsoft.com/office/drawing/2014/main" id="{30FB94C6-85D4-402B-B317-9F56143BB9F4}"/>
              </a:ext>
            </a:extLst>
          </p:cNvPr>
          <p:cNvPicPr>
            <a:picLocks noChangeAspect="1"/>
          </p:cNvPicPr>
          <p:nvPr/>
        </p:nvPicPr>
        <p:blipFill rotWithShape="1">
          <a:blip r:embed="rId2"/>
          <a:srcRect l="26397" t="3905" r="27643" b="3030"/>
          <a:stretch/>
        </p:blipFill>
        <p:spPr>
          <a:xfrm>
            <a:off x="9169916" y="686692"/>
            <a:ext cx="2708625" cy="5484615"/>
          </a:xfrm>
          <a:prstGeom prst="rect">
            <a:avLst/>
          </a:prstGeom>
        </p:spPr>
      </p:pic>
      <p:pic>
        <p:nvPicPr>
          <p:cNvPr id="9" name="Picture 8">
            <a:extLst>
              <a:ext uri="{FF2B5EF4-FFF2-40B4-BE49-F238E27FC236}">
                <a16:creationId xmlns:a16="http://schemas.microsoft.com/office/drawing/2014/main" id="{F52AA345-B782-4FC3-8BA8-E8E35D926BBD}"/>
              </a:ext>
            </a:extLst>
          </p:cNvPr>
          <p:cNvPicPr>
            <a:picLocks noChangeAspect="1"/>
          </p:cNvPicPr>
          <p:nvPr/>
        </p:nvPicPr>
        <p:blipFill>
          <a:blip r:embed="rId3"/>
          <a:stretch>
            <a:fillRect/>
          </a:stretch>
        </p:blipFill>
        <p:spPr>
          <a:xfrm>
            <a:off x="155154" y="2400301"/>
            <a:ext cx="3352023" cy="2289921"/>
          </a:xfrm>
          <a:prstGeom prst="rect">
            <a:avLst/>
          </a:prstGeom>
        </p:spPr>
      </p:pic>
      <p:pic>
        <p:nvPicPr>
          <p:cNvPr id="11" name="Picture 10">
            <a:extLst>
              <a:ext uri="{FF2B5EF4-FFF2-40B4-BE49-F238E27FC236}">
                <a16:creationId xmlns:a16="http://schemas.microsoft.com/office/drawing/2014/main" id="{B3480B05-0E67-42C2-9E43-27BAA021E712}"/>
              </a:ext>
            </a:extLst>
          </p:cNvPr>
          <p:cNvPicPr>
            <a:picLocks noChangeAspect="1"/>
          </p:cNvPicPr>
          <p:nvPr/>
        </p:nvPicPr>
        <p:blipFill>
          <a:blip r:embed="rId4"/>
          <a:stretch>
            <a:fillRect/>
          </a:stretch>
        </p:blipFill>
        <p:spPr>
          <a:xfrm>
            <a:off x="155154" y="4537966"/>
            <a:ext cx="3352022" cy="2320034"/>
          </a:xfrm>
          <a:prstGeom prst="rect">
            <a:avLst/>
          </a:prstGeom>
        </p:spPr>
      </p:pic>
      <p:pic>
        <p:nvPicPr>
          <p:cNvPr id="13" name="Picture 12">
            <a:extLst>
              <a:ext uri="{FF2B5EF4-FFF2-40B4-BE49-F238E27FC236}">
                <a16:creationId xmlns:a16="http://schemas.microsoft.com/office/drawing/2014/main" id="{137A369E-29A8-48D1-A22E-861E174D318B}"/>
              </a:ext>
            </a:extLst>
          </p:cNvPr>
          <p:cNvPicPr>
            <a:picLocks noChangeAspect="1"/>
          </p:cNvPicPr>
          <p:nvPr/>
        </p:nvPicPr>
        <p:blipFill>
          <a:blip r:embed="rId5"/>
          <a:stretch>
            <a:fillRect/>
          </a:stretch>
        </p:blipFill>
        <p:spPr>
          <a:xfrm>
            <a:off x="197648" y="171588"/>
            <a:ext cx="3309527" cy="2228713"/>
          </a:xfrm>
          <a:prstGeom prst="rect">
            <a:avLst/>
          </a:prstGeom>
        </p:spPr>
      </p:pic>
    </p:spTree>
    <p:extLst>
      <p:ext uri="{BB962C8B-B14F-4D97-AF65-F5344CB8AC3E}">
        <p14:creationId xmlns:p14="http://schemas.microsoft.com/office/powerpoint/2010/main" val="145641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7AA038-379E-40C2-A3A0-E8821740F6CB}"/>
              </a:ext>
            </a:extLst>
          </p:cNvPr>
          <p:cNvSpPr>
            <a:spLocks noGrp="1"/>
          </p:cNvSpPr>
          <p:nvPr>
            <p:ph type="subTitle" idx="1"/>
          </p:nvPr>
        </p:nvSpPr>
        <p:spPr>
          <a:xfrm>
            <a:off x="3932723" y="2077293"/>
            <a:ext cx="4721010" cy="3596721"/>
          </a:xfrm>
        </p:spPr>
        <p:txBody>
          <a:bodyPr vert="horz" lIns="91440" tIns="45720" rIns="91440" bIns="45720" rtlCol="0" anchor="t">
            <a:noAutofit/>
          </a:bodyPr>
          <a:lstStyle/>
          <a:p>
            <a:r>
              <a:rPr lang="en-US" sz="1600" dirty="0">
                <a:latin typeface="Calibri" panose="020F0502020204030204" pitchFamily="34" charset="0"/>
              </a:rPr>
              <a:t>Introducing Australia’s Own Plant Power Blends</a:t>
            </a:r>
            <a:r>
              <a:rPr lang="en-US" sz="1600" dirty="0">
                <a:solidFill>
                  <a:srgbClr val="303132"/>
                </a:solidFill>
                <a:latin typeface="Calibri"/>
                <a:cs typeface="Times New Roman"/>
              </a:rPr>
              <a:t>. </a:t>
            </a:r>
          </a:p>
          <a:p>
            <a:endParaRPr lang="en-US" sz="800" dirty="0">
              <a:solidFill>
                <a:srgbClr val="303132"/>
              </a:solidFill>
              <a:latin typeface="Calibri"/>
              <a:ea typeface="Calibri" panose="020F0502020204030204" pitchFamily="34" charset="0"/>
              <a:cs typeface="Times New Roman"/>
            </a:endParaRPr>
          </a:p>
          <a:p>
            <a:r>
              <a:rPr lang="en-US" sz="1600" dirty="0">
                <a:solidFill>
                  <a:srgbClr val="303132"/>
                </a:solidFill>
                <a:latin typeface="Calibri"/>
                <a:ea typeface="Calibri" panose="020F0502020204030204" pitchFamily="34" charset="0"/>
                <a:cs typeface="Times New Roman"/>
              </a:rPr>
              <a:t>This </a:t>
            </a:r>
            <a:r>
              <a:rPr lang="en-AU" sz="1600" dirty="0">
                <a:latin typeface="Calibri" panose="020F0502020204030204" pitchFamily="34" charset="0"/>
              </a:rPr>
              <a:t>all-in-one nutritional powerhouse is blended from Australian Oats, Almonds, Pea &amp; Cashews with each </a:t>
            </a:r>
            <a:r>
              <a:rPr lang="en-US" sz="1600" dirty="0">
                <a:latin typeface="Calibri" panose="020F0502020204030204" pitchFamily="34" charset="0"/>
              </a:rPr>
              <a:t>ingredient contributing an additional source of beneficial plant nutrients.</a:t>
            </a:r>
          </a:p>
          <a:p>
            <a:endParaRPr lang="en-US" sz="800" b="0" i="0" dirty="0">
              <a:solidFill>
                <a:srgbClr val="000000"/>
              </a:solidFill>
              <a:effectLst/>
              <a:latin typeface="Montserrat"/>
            </a:endParaRPr>
          </a:p>
          <a:p>
            <a:r>
              <a:rPr lang="en-US" sz="1600" dirty="0">
                <a:latin typeface="Calibri" panose="020F0502020204030204" pitchFamily="34" charset="0"/>
              </a:rPr>
              <a:t>With a delicious taste, this blend packs a powerful punch with 8g plant-protein</a:t>
            </a:r>
            <a:r>
              <a:rPr lang="en-AU" sz="1600" dirty="0">
                <a:latin typeface="Calibri" panose="020F0502020204030204" pitchFamily="34" charset="0"/>
              </a:rPr>
              <a:t>, plant-</a:t>
            </a:r>
            <a:r>
              <a:rPr lang="en-US" sz="1600" dirty="0">
                <a:latin typeface="Calibri" panose="020F0502020204030204" pitchFamily="34" charset="0"/>
              </a:rPr>
              <a:t>fibre, healthy fats and 7 essential vitamins and minerals</a:t>
            </a:r>
            <a:r>
              <a:rPr lang="en-US" sz="1600" dirty="0">
                <a:solidFill>
                  <a:srgbClr val="303132"/>
                </a:solidFill>
                <a:latin typeface="Calibri"/>
                <a:cs typeface="Times New Roman"/>
              </a:rPr>
              <a:t>. </a:t>
            </a:r>
          </a:p>
          <a:p>
            <a:endParaRPr lang="en-AU" sz="800" dirty="0">
              <a:latin typeface="Calibri" panose="020F0502020204030204" pitchFamily="34" charset="0"/>
              <a:ea typeface="Calibri" panose="020F0502020204030204" pitchFamily="34" charset="0"/>
            </a:endParaRPr>
          </a:p>
          <a:p>
            <a:r>
              <a:rPr lang="en-AU" sz="1600" dirty="0">
                <a:latin typeface="Calibri" panose="020F0502020204030204" pitchFamily="34" charset="0"/>
                <a:ea typeface="Calibri" panose="020F0502020204030204" pitchFamily="34" charset="0"/>
              </a:rPr>
              <a:t>Available in 1L for $4.50</a:t>
            </a:r>
          </a:p>
        </p:txBody>
      </p:sp>
      <p:sp>
        <p:nvSpPr>
          <p:cNvPr id="4" name="TextBox 3">
            <a:extLst>
              <a:ext uri="{FF2B5EF4-FFF2-40B4-BE49-F238E27FC236}">
                <a16:creationId xmlns:a16="http://schemas.microsoft.com/office/drawing/2014/main" id="{ABEE898D-A11B-4810-B004-C1024666BC01}"/>
              </a:ext>
            </a:extLst>
          </p:cNvPr>
          <p:cNvSpPr txBox="1"/>
          <p:nvPr/>
        </p:nvSpPr>
        <p:spPr>
          <a:xfrm>
            <a:off x="4226546" y="401815"/>
            <a:ext cx="4133364" cy="1106970"/>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 </a:t>
            </a:r>
          </a:p>
          <a:p>
            <a:pPr algn="ctr">
              <a:lnSpc>
                <a:spcPct val="90000"/>
              </a:lnSpc>
              <a:spcBef>
                <a:spcPts val="1000"/>
              </a:spcBef>
              <a:defRPr/>
            </a:pPr>
            <a:r>
              <a:rPr lang="en-AU" sz="2800" b="1" dirty="0">
                <a:solidFill>
                  <a:srgbClr val="A54C0F"/>
                </a:solidFill>
                <a:latin typeface="Calibri"/>
              </a:rPr>
              <a:t>Plant Power Blends </a:t>
            </a:r>
          </a:p>
        </p:txBody>
      </p:sp>
      <p:pic>
        <p:nvPicPr>
          <p:cNvPr id="23" name="Picture 22">
            <a:extLst>
              <a:ext uri="{FF2B5EF4-FFF2-40B4-BE49-F238E27FC236}">
                <a16:creationId xmlns:a16="http://schemas.microsoft.com/office/drawing/2014/main" id="{58C96A82-BBB7-48A5-8429-9B2EBC6B0DAD}"/>
              </a:ext>
            </a:extLst>
          </p:cNvPr>
          <p:cNvPicPr>
            <a:picLocks noChangeAspect="1"/>
          </p:cNvPicPr>
          <p:nvPr/>
        </p:nvPicPr>
        <p:blipFill>
          <a:blip r:embed="rId2"/>
          <a:stretch>
            <a:fillRect/>
          </a:stretch>
        </p:blipFill>
        <p:spPr>
          <a:xfrm>
            <a:off x="0" y="0"/>
            <a:ext cx="3230537" cy="2185836"/>
          </a:xfrm>
          <a:prstGeom prst="rect">
            <a:avLst/>
          </a:prstGeom>
        </p:spPr>
      </p:pic>
      <p:pic>
        <p:nvPicPr>
          <p:cNvPr id="18" name="Picture 17">
            <a:extLst>
              <a:ext uri="{FF2B5EF4-FFF2-40B4-BE49-F238E27FC236}">
                <a16:creationId xmlns:a16="http://schemas.microsoft.com/office/drawing/2014/main" id="{BDFC1903-8FA6-47C1-BD01-0CA78AF70F95}"/>
              </a:ext>
            </a:extLst>
          </p:cNvPr>
          <p:cNvPicPr>
            <a:picLocks noChangeAspect="1"/>
          </p:cNvPicPr>
          <p:nvPr/>
        </p:nvPicPr>
        <p:blipFill rotWithShape="1">
          <a:blip r:embed="rId3"/>
          <a:srcRect b="5533"/>
          <a:stretch/>
        </p:blipFill>
        <p:spPr>
          <a:xfrm>
            <a:off x="0" y="4473115"/>
            <a:ext cx="3230537" cy="2372185"/>
          </a:xfrm>
          <a:prstGeom prst="rect">
            <a:avLst/>
          </a:prstGeom>
        </p:spPr>
      </p:pic>
      <p:pic>
        <p:nvPicPr>
          <p:cNvPr id="7" name="Picture 6">
            <a:extLst>
              <a:ext uri="{FF2B5EF4-FFF2-40B4-BE49-F238E27FC236}">
                <a16:creationId xmlns:a16="http://schemas.microsoft.com/office/drawing/2014/main" id="{92DB2947-1141-4F07-9278-CCE22646A884}"/>
              </a:ext>
            </a:extLst>
          </p:cNvPr>
          <p:cNvPicPr>
            <a:picLocks noChangeAspect="1"/>
          </p:cNvPicPr>
          <p:nvPr/>
        </p:nvPicPr>
        <p:blipFill rotWithShape="1">
          <a:blip r:embed="rId4"/>
          <a:srcRect l="807" b="6408"/>
          <a:stretch/>
        </p:blipFill>
        <p:spPr>
          <a:xfrm>
            <a:off x="0" y="2185836"/>
            <a:ext cx="3230537" cy="2299979"/>
          </a:xfrm>
          <a:prstGeom prst="rect">
            <a:avLst/>
          </a:prstGeom>
        </p:spPr>
      </p:pic>
      <p:pic>
        <p:nvPicPr>
          <p:cNvPr id="12" name="Picture 11">
            <a:extLst>
              <a:ext uri="{FF2B5EF4-FFF2-40B4-BE49-F238E27FC236}">
                <a16:creationId xmlns:a16="http://schemas.microsoft.com/office/drawing/2014/main" id="{F51E608D-7A75-4CDE-9D82-512D7327248E}"/>
              </a:ext>
            </a:extLst>
          </p:cNvPr>
          <p:cNvPicPr>
            <a:picLocks noChangeAspect="1"/>
          </p:cNvPicPr>
          <p:nvPr/>
        </p:nvPicPr>
        <p:blipFill rotWithShape="1">
          <a:blip r:embed="rId5"/>
          <a:srcRect l="59158" t="8283"/>
          <a:stretch/>
        </p:blipFill>
        <p:spPr>
          <a:xfrm>
            <a:off x="9181332" y="673214"/>
            <a:ext cx="2556033" cy="5511571"/>
          </a:xfrm>
          <a:prstGeom prst="rect">
            <a:avLst/>
          </a:prstGeom>
        </p:spPr>
      </p:pic>
    </p:spTree>
    <p:extLst>
      <p:ext uri="{BB962C8B-B14F-4D97-AF65-F5344CB8AC3E}">
        <p14:creationId xmlns:p14="http://schemas.microsoft.com/office/powerpoint/2010/main" val="374501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3680992" y="324825"/>
            <a:ext cx="5074261" cy="1125373"/>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 </a:t>
            </a:r>
          </a:p>
          <a:p>
            <a:pPr algn="ctr">
              <a:lnSpc>
                <a:spcPct val="90000"/>
              </a:lnSpc>
              <a:spcBef>
                <a:spcPts val="1000"/>
              </a:spcBef>
              <a:defRPr/>
            </a:pPr>
            <a:r>
              <a:rPr lang="en-AU" sz="2800" b="1" dirty="0">
                <a:solidFill>
                  <a:srgbClr val="7030A0"/>
                </a:solidFill>
                <a:latin typeface="Calibri"/>
              </a:rPr>
              <a:t>Plant-Protein Smoothies</a:t>
            </a:r>
          </a:p>
        </p:txBody>
      </p:sp>
      <p:pic>
        <p:nvPicPr>
          <p:cNvPr id="17" name="Picture 16">
            <a:extLst>
              <a:ext uri="{FF2B5EF4-FFF2-40B4-BE49-F238E27FC236}">
                <a16:creationId xmlns:a16="http://schemas.microsoft.com/office/drawing/2014/main" id="{F956DE2C-5950-461E-8A08-2F869A898A2D}"/>
              </a:ext>
            </a:extLst>
          </p:cNvPr>
          <p:cNvPicPr>
            <a:picLocks noChangeAspect="1"/>
          </p:cNvPicPr>
          <p:nvPr/>
        </p:nvPicPr>
        <p:blipFill rotWithShape="1">
          <a:blip r:embed="rId3"/>
          <a:srcRect t="4453"/>
          <a:stretch/>
        </p:blipFill>
        <p:spPr>
          <a:xfrm>
            <a:off x="0" y="-10360"/>
            <a:ext cx="3344541" cy="2387621"/>
          </a:xfrm>
          <a:prstGeom prst="rect">
            <a:avLst/>
          </a:prstGeom>
        </p:spPr>
      </p:pic>
      <p:sp>
        <p:nvSpPr>
          <p:cNvPr id="20" name="Subtitle 2">
            <a:extLst>
              <a:ext uri="{FF2B5EF4-FFF2-40B4-BE49-F238E27FC236}">
                <a16:creationId xmlns:a16="http://schemas.microsoft.com/office/drawing/2014/main" id="{8E2752F6-3E25-4AB3-8B5D-B74646271129}"/>
              </a:ext>
            </a:extLst>
          </p:cNvPr>
          <p:cNvSpPr>
            <a:spLocks noGrp="1"/>
          </p:cNvSpPr>
          <p:nvPr>
            <p:ph type="subTitle" idx="1"/>
          </p:nvPr>
        </p:nvSpPr>
        <p:spPr>
          <a:xfrm>
            <a:off x="4024204" y="2025611"/>
            <a:ext cx="4387836" cy="3617230"/>
          </a:xfrm>
        </p:spPr>
        <p:txBody>
          <a:bodyPr>
            <a:noAutofit/>
          </a:bodyPr>
          <a:lstStyle/>
          <a:p>
            <a:r>
              <a:rPr lang="en-AU" sz="1600" dirty="0">
                <a:latin typeface="Calibri" panose="020F0502020204030204" pitchFamily="34" charset="0"/>
                <a:ea typeface="Calibri" panose="020F0502020204030204" pitchFamily="34" charset="0"/>
                <a:cs typeface="Times New Roman" panose="02020603050405020304" pitchFamily="18" charset="0"/>
              </a:rPr>
              <a:t>Supercharge your day with our delicious range of Plant-Protein Super Smoothies by Australia’s Own.</a:t>
            </a:r>
          </a:p>
          <a:p>
            <a:endParaRPr lang="en-A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Packed with plant nutrients, these convenient ready-made smoothies take the hard work out of preparing a healthy breakfast.</a:t>
            </a:r>
          </a:p>
          <a:p>
            <a:endParaRPr lang="en-AU"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 Diary Free and </a:t>
            </a:r>
            <a:r>
              <a:rPr lang="en-US" sz="1600" dirty="0">
                <a:latin typeface="Calibri" panose="020F0502020204030204" pitchFamily="34" charset="0"/>
                <a:cs typeface="Times New Roman" panose="02020603050405020304" pitchFamily="18" charset="0"/>
              </a:rPr>
              <a:t>blended with delicious real fruit, almond milk, plant-fibre, 8g pea plant protein. Available in Blueberry &amp; Acai and Banana &amp; Mango 1lt packs </a:t>
            </a:r>
            <a:r>
              <a:rPr lang="en-US" sz="1600" dirty="0">
                <a:latin typeface="Calibri" panose="020F0502020204030204" pitchFamily="34" charset="0"/>
                <a:ea typeface="Calibri" panose="020F0502020204030204" pitchFamily="34" charset="0"/>
                <a:cs typeface="Times New Roman" panose="02020603050405020304" pitchFamily="18" charset="0"/>
              </a:rPr>
              <a:t>for $4.50. </a:t>
            </a:r>
          </a:p>
        </p:txBody>
      </p:sp>
      <p:pic>
        <p:nvPicPr>
          <p:cNvPr id="25" name="Picture 24">
            <a:extLst>
              <a:ext uri="{FF2B5EF4-FFF2-40B4-BE49-F238E27FC236}">
                <a16:creationId xmlns:a16="http://schemas.microsoft.com/office/drawing/2014/main" id="{B9A99D75-DE5F-4312-B5EE-149F0075C26D}"/>
              </a:ext>
            </a:extLst>
          </p:cNvPr>
          <p:cNvPicPr>
            <a:picLocks noChangeAspect="1"/>
          </p:cNvPicPr>
          <p:nvPr/>
        </p:nvPicPr>
        <p:blipFill rotWithShape="1">
          <a:blip r:embed="rId4"/>
          <a:srcRect l="543" t="12785" r="494" b="40791"/>
          <a:stretch/>
        </p:blipFill>
        <p:spPr>
          <a:xfrm>
            <a:off x="3493" y="2128203"/>
            <a:ext cx="3344542" cy="2446116"/>
          </a:xfrm>
          <a:prstGeom prst="rect">
            <a:avLst/>
          </a:prstGeom>
        </p:spPr>
      </p:pic>
      <p:pic>
        <p:nvPicPr>
          <p:cNvPr id="26" name="Picture 25">
            <a:extLst>
              <a:ext uri="{FF2B5EF4-FFF2-40B4-BE49-F238E27FC236}">
                <a16:creationId xmlns:a16="http://schemas.microsoft.com/office/drawing/2014/main" id="{9A75B0DE-E191-4E90-9725-E66226A29C61}"/>
              </a:ext>
            </a:extLst>
          </p:cNvPr>
          <p:cNvPicPr>
            <a:picLocks noChangeAspect="1"/>
          </p:cNvPicPr>
          <p:nvPr/>
        </p:nvPicPr>
        <p:blipFill rotWithShape="1">
          <a:blip r:embed="rId5"/>
          <a:srcRect l="2364"/>
          <a:stretch/>
        </p:blipFill>
        <p:spPr>
          <a:xfrm>
            <a:off x="3493" y="4574318"/>
            <a:ext cx="3344541" cy="2283682"/>
          </a:xfrm>
          <a:prstGeom prst="rect">
            <a:avLst/>
          </a:prstGeom>
        </p:spPr>
      </p:pic>
      <p:pic>
        <p:nvPicPr>
          <p:cNvPr id="7" name="Picture 6">
            <a:extLst>
              <a:ext uri="{FF2B5EF4-FFF2-40B4-BE49-F238E27FC236}">
                <a16:creationId xmlns:a16="http://schemas.microsoft.com/office/drawing/2014/main" id="{2CFB2251-E15B-453D-B869-716BEFDE95A4}"/>
              </a:ext>
            </a:extLst>
          </p:cNvPr>
          <p:cNvPicPr>
            <a:picLocks noChangeAspect="1"/>
          </p:cNvPicPr>
          <p:nvPr/>
        </p:nvPicPr>
        <p:blipFill>
          <a:blip r:embed="rId6"/>
          <a:stretch>
            <a:fillRect/>
          </a:stretch>
        </p:blipFill>
        <p:spPr>
          <a:xfrm>
            <a:off x="8953158" y="469488"/>
            <a:ext cx="2913270" cy="5919024"/>
          </a:xfrm>
          <a:prstGeom prst="rect">
            <a:avLst/>
          </a:prstGeom>
        </p:spPr>
      </p:pic>
    </p:spTree>
    <p:extLst>
      <p:ext uri="{BB962C8B-B14F-4D97-AF65-F5344CB8AC3E}">
        <p14:creationId xmlns:p14="http://schemas.microsoft.com/office/powerpoint/2010/main" val="320554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3625324" y="583285"/>
            <a:ext cx="4757254" cy="1106970"/>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a:t>
            </a:r>
          </a:p>
          <a:p>
            <a:pPr algn="ctr">
              <a:lnSpc>
                <a:spcPct val="90000"/>
              </a:lnSpc>
              <a:spcBef>
                <a:spcPts val="1000"/>
              </a:spcBef>
              <a:defRPr/>
            </a:pPr>
            <a:r>
              <a:rPr lang="en-AU" sz="2800" b="1" dirty="0">
                <a:solidFill>
                  <a:srgbClr val="A54C0F"/>
                </a:solidFill>
                <a:latin typeface="Calibri"/>
              </a:rPr>
              <a:t>Hazelnut Milk</a:t>
            </a:r>
          </a:p>
        </p:txBody>
      </p:sp>
      <p:sp>
        <p:nvSpPr>
          <p:cNvPr id="7" name="Subtitle 2">
            <a:extLst>
              <a:ext uri="{FF2B5EF4-FFF2-40B4-BE49-F238E27FC236}">
                <a16:creationId xmlns:a16="http://schemas.microsoft.com/office/drawing/2014/main" id="{BBF9BFAE-FD5A-4556-BEC4-B2A1B61200E0}"/>
              </a:ext>
            </a:extLst>
          </p:cNvPr>
          <p:cNvSpPr>
            <a:spLocks noGrp="1"/>
          </p:cNvSpPr>
          <p:nvPr>
            <p:ph type="subTitle" idx="1"/>
          </p:nvPr>
        </p:nvSpPr>
        <p:spPr>
          <a:xfrm>
            <a:off x="3980252" y="1742701"/>
            <a:ext cx="4231495" cy="4532014"/>
          </a:xfrm>
        </p:spPr>
        <p:txBody>
          <a:bodyPr vert="horz" lIns="91440" tIns="45720" rIns="91440" bIns="45720" rtlCol="0" anchor="t">
            <a:noAutofit/>
          </a:bodyPr>
          <a:lstStyle/>
          <a:p>
            <a:endParaRPr lang="en-US" sz="1200" dirty="0"/>
          </a:p>
          <a:p>
            <a:r>
              <a:rPr lang="en-US" sz="1600" dirty="0">
                <a:latin typeface="Calibri"/>
                <a:cs typeface="Times New Roman"/>
              </a:rPr>
              <a:t>Hazelnuts are bursting full of nutrition goodness making them a great plant-based milk alternative. </a:t>
            </a:r>
          </a:p>
          <a:p>
            <a:endParaRPr lang="en-US" sz="1600" dirty="0">
              <a:latin typeface="Calibri"/>
              <a:cs typeface="Times New Roman"/>
            </a:endParaRPr>
          </a:p>
          <a:p>
            <a:r>
              <a:rPr lang="en-US" sz="1600" dirty="0">
                <a:latin typeface="Calibri" panose="020F0502020204030204" pitchFamily="34" charset="0"/>
                <a:ea typeface="Calibri" panose="020F0502020204030204" pitchFamily="34" charset="0"/>
                <a:cs typeface="Times New Roman" panose="02020603050405020304" pitchFamily="18" charset="0"/>
              </a:rPr>
              <a:t>Australia’s Own Original Hazelnut milk tastes delicious and is nutritionally rich in healthy fats, fibre, antioxidants, Vitamin A, B and E for optimal health and well being.</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Made with </a:t>
            </a:r>
            <a:r>
              <a:rPr lang="en-US" sz="1600" dirty="0">
                <a:latin typeface="Calibri"/>
                <a:cs typeface="Times New Roman"/>
              </a:rPr>
              <a:t>100% Australian certified organic Hazelnuts and naturally free from Diary, lactose or cholesterol, low in sugar and a good source of Calcium.  </a:t>
            </a:r>
            <a:r>
              <a:rPr lang="en-US" sz="1600" dirty="0">
                <a:latin typeface="Calibri" panose="020F0502020204030204" pitchFamily="34" charset="0"/>
                <a:cs typeface="Times New Roman"/>
              </a:rPr>
              <a:t>Av</a:t>
            </a:r>
            <a:r>
              <a:rPr lang="en-US" sz="1600" dirty="0">
                <a:latin typeface="Calibri" panose="020F0502020204030204" pitchFamily="34" charset="0"/>
              </a:rPr>
              <a:t>ailable in 1lt for $2.80 </a:t>
            </a:r>
          </a:p>
        </p:txBody>
      </p:sp>
      <p:pic>
        <p:nvPicPr>
          <p:cNvPr id="16" name="Picture 15">
            <a:extLst>
              <a:ext uri="{FF2B5EF4-FFF2-40B4-BE49-F238E27FC236}">
                <a16:creationId xmlns:a16="http://schemas.microsoft.com/office/drawing/2014/main" id="{F12927EF-07CA-46D5-B58D-ABA19E915D21}"/>
              </a:ext>
            </a:extLst>
          </p:cNvPr>
          <p:cNvPicPr>
            <a:picLocks noChangeAspect="1"/>
          </p:cNvPicPr>
          <p:nvPr/>
        </p:nvPicPr>
        <p:blipFill>
          <a:blip r:embed="rId2"/>
          <a:stretch>
            <a:fillRect/>
          </a:stretch>
        </p:blipFill>
        <p:spPr>
          <a:xfrm>
            <a:off x="43444" y="152382"/>
            <a:ext cx="2822083" cy="2013288"/>
          </a:xfrm>
          <a:prstGeom prst="rect">
            <a:avLst/>
          </a:prstGeom>
        </p:spPr>
      </p:pic>
      <p:pic>
        <p:nvPicPr>
          <p:cNvPr id="38" name="Picture 4" descr="Chocolate Milk Whey Protein Shake Recipe and Nutrition - Eat This Much">
            <a:extLst>
              <a:ext uri="{FF2B5EF4-FFF2-40B4-BE49-F238E27FC236}">
                <a16:creationId xmlns:a16="http://schemas.microsoft.com/office/drawing/2014/main" id="{CD1338AD-F5C4-4282-829D-5265E05F5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2" y="4522149"/>
            <a:ext cx="2816896" cy="2109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DDA9F15-D48A-45B5-92D5-F1ED33979227}"/>
              </a:ext>
            </a:extLst>
          </p:cNvPr>
          <p:cNvPicPr>
            <a:picLocks noChangeAspect="1"/>
          </p:cNvPicPr>
          <p:nvPr/>
        </p:nvPicPr>
        <p:blipFill>
          <a:blip r:embed="rId4"/>
          <a:stretch>
            <a:fillRect/>
          </a:stretch>
        </p:blipFill>
        <p:spPr>
          <a:xfrm>
            <a:off x="48632" y="2170363"/>
            <a:ext cx="2816896" cy="2319384"/>
          </a:xfrm>
          <a:prstGeom prst="rect">
            <a:avLst/>
          </a:prstGeom>
        </p:spPr>
      </p:pic>
      <p:pic>
        <p:nvPicPr>
          <p:cNvPr id="2" name="Picture 1">
            <a:extLst>
              <a:ext uri="{FF2B5EF4-FFF2-40B4-BE49-F238E27FC236}">
                <a16:creationId xmlns:a16="http://schemas.microsoft.com/office/drawing/2014/main" id="{48523582-BEC4-481A-956E-375CE6B06AB1}"/>
              </a:ext>
            </a:extLst>
          </p:cNvPr>
          <p:cNvPicPr>
            <a:picLocks noChangeAspect="1"/>
          </p:cNvPicPr>
          <p:nvPr/>
        </p:nvPicPr>
        <p:blipFill>
          <a:blip r:embed="rId5"/>
          <a:stretch>
            <a:fillRect/>
          </a:stretch>
        </p:blipFill>
        <p:spPr>
          <a:xfrm>
            <a:off x="8988409" y="472307"/>
            <a:ext cx="2831576" cy="5802408"/>
          </a:xfrm>
          <a:prstGeom prst="rect">
            <a:avLst/>
          </a:prstGeom>
        </p:spPr>
      </p:pic>
    </p:spTree>
    <p:extLst>
      <p:ext uri="{BB962C8B-B14F-4D97-AF65-F5344CB8AC3E}">
        <p14:creationId xmlns:p14="http://schemas.microsoft.com/office/powerpoint/2010/main" val="368519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3717373" y="520948"/>
            <a:ext cx="4757254" cy="1106970"/>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a:t>
            </a:r>
          </a:p>
          <a:p>
            <a:pPr algn="ctr">
              <a:lnSpc>
                <a:spcPct val="90000"/>
              </a:lnSpc>
              <a:spcBef>
                <a:spcPts val="1000"/>
              </a:spcBef>
              <a:defRPr/>
            </a:pPr>
            <a:r>
              <a:rPr lang="en-AU" sz="2800" b="1" dirty="0">
                <a:solidFill>
                  <a:srgbClr val="A54C0F"/>
                </a:solidFill>
                <a:latin typeface="Calibri"/>
              </a:rPr>
              <a:t>Walnut Milk</a:t>
            </a:r>
          </a:p>
        </p:txBody>
      </p:sp>
      <p:sp>
        <p:nvSpPr>
          <p:cNvPr id="15" name="Subtitle 2">
            <a:extLst>
              <a:ext uri="{FF2B5EF4-FFF2-40B4-BE49-F238E27FC236}">
                <a16:creationId xmlns:a16="http://schemas.microsoft.com/office/drawing/2014/main" id="{DA7BEFC8-EAAE-4022-99DB-4FD880854A80}"/>
              </a:ext>
            </a:extLst>
          </p:cNvPr>
          <p:cNvSpPr>
            <a:spLocks noGrp="1"/>
          </p:cNvSpPr>
          <p:nvPr>
            <p:ph type="subTitle" idx="1"/>
          </p:nvPr>
        </p:nvSpPr>
        <p:spPr>
          <a:xfrm>
            <a:off x="4056325" y="1643940"/>
            <a:ext cx="4079349" cy="4532014"/>
          </a:xfrm>
        </p:spPr>
        <p:txBody>
          <a:bodyPr vert="horz" lIns="91440" tIns="45720" rIns="91440" bIns="45720" rtlCol="0" anchor="t">
            <a:noAutofit/>
          </a:bodyPr>
          <a:lstStyle/>
          <a:p>
            <a:endParaRPr lang="en-US" sz="1200" dirty="0"/>
          </a:p>
          <a:p>
            <a:r>
              <a:rPr lang="en-US" sz="1600" dirty="0">
                <a:latin typeface="Calibri"/>
                <a:cs typeface="Times New Roman"/>
              </a:rPr>
              <a:t>Walnuts are bursting full of nutrition goodness making them a great plant-based milk alternative. </a:t>
            </a:r>
          </a:p>
          <a:p>
            <a:endParaRPr lang="en-US" sz="1600" dirty="0">
              <a:latin typeface="Calibri"/>
              <a:cs typeface="Times New Roman"/>
            </a:endParaRPr>
          </a:p>
          <a:p>
            <a:r>
              <a:rPr lang="en-US" sz="1600" dirty="0">
                <a:latin typeface="Calibri" panose="020F0502020204030204" pitchFamily="34" charset="0"/>
                <a:ea typeface="Calibri" panose="020F0502020204030204" pitchFamily="34" charset="0"/>
                <a:cs typeface="Times New Roman" panose="02020603050405020304" pitchFamily="18" charset="0"/>
              </a:rPr>
              <a:t>Introducing Australia’s Own Original Walnut Milk with a rich nutty flavour. Packed ful</a:t>
            </a:r>
            <a:r>
              <a:rPr lang="en-US" sz="1600" dirty="0">
                <a:latin typeface="Calibri" panose="020F0502020204030204" pitchFamily="34" charset="0"/>
                <a:cs typeface="Times New Roman" panose="02020603050405020304" pitchFamily="18" charset="0"/>
              </a:rPr>
              <a:t>l of healthy Omega 3’s, Protein, </a:t>
            </a:r>
            <a:r>
              <a:rPr lang="en-AU" sz="1600" dirty="0">
                <a:latin typeface="Calibri" panose="020F0502020204030204" pitchFamily="34" charset="0"/>
                <a:cs typeface="Times New Roman" panose="02020603050405020304" pitchFamily="18" charset="0"/>
              </a:rPr>
              <a:t>Vitamin E and Anti-oxidants </a:t>
            </a:r>
            <a:r>
              <a:rPr lang="en-US" sz="1600" dirty="0">
                <a:latin typeface="Calibri" panose="020F0502020204030204" pitchFamily="34" charset="0"/>
                <a:ea typeface="Calibri" panose="020F0502020204030204" pitchFamily="34" charset="0"/>
                <a:cs typeface="Times New Roman" panose="02020603050405020304" pitchFamily="18" charset="0"/>
              </a:rPr>
              <a:t>for optimal health and well being. </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Made with </a:t>
            </a:r>
            <a:r>
              <a:rPr lang="en-US" sz="1600" dirty="0">
                <a:latin typeface="Calibri"/>
                <a:cs typeface="Times New Roman"/>
              </a:rPr>
              <a:t>100% Australian certified organic walnuts and naturally free from Diary, lactose or cholesterol, low in sugar and a good source of Calcium.  </a:t>
            </a:r>
            <a:r>
              <a:rPr lang="en-US" sz="1600" dirty="0">
                <a:latin typeface="Calibri" panose="020F0502020204030204" pitchFamily="34" charset="0"/>
                <a:cs typeface="Times New Roman"/>
              </a:rPr>
              <a:t>Av</a:t>
            </a:r>
            <a:r>
              <a:rPr lang="en-US" sz="1600" dirty="0">
                <a:latin typeface="Calibri" panose="020F0502020204030204" pitchFamily="34" charset="0"/>
              </a:rPr>
              <a:t>ailable in 1lt for $2.80 </a:t>
            </a:r>
          </a:p>
        </p:txBody>
      </p:sp>
      <p:pic>
        <p:nvPicPr>
          <p:cNvPr id="10" name="Picture 9">
            <a:extLst>
              <a:ext uri="{FF2B5EF4-FFF2-40B4-BE49-F238E27FC236}">
                <a16:creationId xmlns:a16="http://schemas.microsoft.com/office/drawing/2014/main" id="{5D91F127-2552-4648-946E-ED9000D990ED}"/>
              </a:ext>
            </a:extLst>
          </p:cNvPr>
          <p:cNvPicPr>
            <a:picLocks noChangeAspect="1"/>
          </p:cNvPicPr>
          <p:nvPr/>
        </p:nvPicPr>
        <p:blipFill rotWithShape="1">
          <a:blip r:embed="rId2"/>
          <a:srcRect l="15163"/>
          <a:stretch/>
        </p:blipFill>
        <p:spPr>
          <a:xfrm>
            <a:off x="49980" y="2163252"/>
            <a:ext cx="2823839" cy="2335534"/>
          </a:xfrm>
          <a:prstGeom prst="rect">
            <a:avLst/>
          </a:prstGeom>
        </p:spPr>
      </p:pic>
      <p:pic>
        <p:nvPicPr>
          <p:cNvPr id="23" name="Picture 22">
            <a:extLst>
              <a:ext uri="{FF2B5EF4-FFF2-40B4-BE49-F238E27FC236}">
                <a16:creationId xmlns:a16="http://schemas.microsoft.com/office/drawing/2014/main" id="{A3840476-0D20-4C46-9C6C-29FF46BEE16A}"/>
              </a:ext>
            </a:extLst>
          </p:cNvPr>
          <p:cNvPicPr>
            <a:picLocks noChangeAspect="1"/>
          </p:cNvPicPr>
          <p:nvPr/>
        </p:nvPicPr>
        <p:blipFill>
          <a:blip r:embed="rId3"/>
          <a:stretch>
            <a:fillRect/>
          </a:stretch>
        </p:blipFill>
        <p:spPr>
          <a:xfrm>
            <a:off x="49979" y="217796"/>
            <a:ext cx="2805823" cy="1945456"/>
          </a:xfrm>
          <a:prstGeom prst="rect">
            <a:avLst/>
          </a:prstGeom>
        </p:spPr>
      </p:pic>
      <p:pic>
        <p:nvPicPr>
          <p:cNvPr id="25" name="Picture 24">
            <a:extLst>
              <a:ext uri="{FF2B5EF4-FFF2-40B4-BE49-F238E27FC236}">
                <a16:creationId xmlns:a16="http://schemas.microsoft.com/office/drawing/2014/main" id="{6C8C24D2-DED9-434F-9AD3-8861A674031B}"/>
              </a:ext>
            </a:extLst>
          </p:cNvPr>
          <p:cNvPicPr>
            <a:picLocks noChangeAspect="1"/>
          </p:cNvPicPr>
          <p:nvPr/>
        </p:nvPicPr>
        <p:blipFill>
          <a:blip r:embed="rId4"/>
          <a:stretch>
            <a:fillRect/>
          </a:stretch>
        </p:blipFill>
        <p:spPr>
          <a:xfrm>
            <a:off x="49979" y="4498786"/>
            <a:ext cx="2823839" cy="1928001"/>
          </a:xfrm>
          <a:prstGeom prst="rect">
            <a:avLst/>
          </a:prstGeom>
        </p:spPr>
      </p:pic>
      <p:pic>
        <p:nvPicPr>
          <p:cNvPr id="2" name="Picture 1">
            <a:extLst>
              <a:ext uri="{FF2B5EF4-FFF2-40B4-BE49-F238E27FC236}">
                <a16:creationId xmlns:a16="http://schemas.microsoft.com/office/drawing/2014/main" id="{90D467D5-F63B-4603-9437-DF6A6BDF0AFA}"/>
              </a:ext>
            </a:extLst>
          </p:cNvPr>
          <p:cNvPicPr>
            <a:picLocks noChangeAspect="1"/>
          </p:cNvPicPr>
          <p:nvPr/>
        </p:nvPicPr>
        <p:blipFill>
          <a:blip r:embed="rId5"/>
          <a:stretch>
            <a:fillRect/>
          </a:stretch>
        </p:blipFill>
        <p:spPr>
          <a:xfrm>
            <a:off x="8836090" y="444490"/>
            <a:ext cx="2951323" cy="5847260"/>
          </a:xfrm>
          <a:prstGeom prst="rect">
            <a:avLst/>
          </a:prstGeom>
        </p:spPr>
      </p:pic>
    </p:spTree>
    <p:extLst>
      <p:ext uri="{BB962C8B-B14F-4D97-AF65-F5344CB8AC3E}">
        <p14:creationId xmlns:p14="http://schemas.microsoft.com/office/powerpoint/2010/main" val="366911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CEC845D-3EC2-4466-87AB-803AB2D2B012}"/>
              </a:ext>
            </a:extLst>
          </p:cNvPr>
          <p:cNvPicPr>
            <a:picLocks noChangeAspect="1"/>
          </p:cNvPicPr>
          <p:nvPr/>
        </p:nvPicPr>
        <p:blipFill>
          <a:blip r:embed="rId2"/>
          <a:stretch>
            <a:fillRect/>
          </a:stretch>
        </p:blipFill>
        <p:spPr>
          <a:xfrm>
            <a:off x="117964" y="4926715"/>
            <a:ext cx="2613891" cy="1794792"/>
          </a:xfrm>
          <a:prstGeom prst="rect">
            <a:avLst/>
          </a:prstGeom>
        </p:spPr>
      </p:pic>
      <p:sp>
        <p:nvSpPr>
          <p:cNvPr id="4" name="TextBox 3">
            <a:extLst>
              <a:ext uri="{FF2B5EF4-FFF2-40B4-BE49-F238E27FC236}">
                <a16:creationId xmlns:a16="http://schemas.microsoft.com/office/drawing/2014/main" id="{ABEE898D-A11B-4810-B004-C1024666BC01}"/>
              </a:ext>
            </a:extLst>
          </p:cNvPr>
          <p:cNvSpPr txBox="1"/>
          <p:nvPr/>
        </p:nvSpPr>
        <p:spPr>
          <a:xfrm>
            <a:off x="3507895" y="511424"/>
            <a:ext cx="4757254" cy="1106970"/>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a:t>
            </a:r>
          </a:p>
          <a:p>
            <a:pPr algn="ctr">
              <a:lnSpc>
                <a:spcPct val="90000"/>
              </a:lnSpc>
              <a:spcBef>
                <a:spcPts val="1000"/>
              </a:spcBef>
              <a:defRPr/>
            </a:pPr>
            <a:r>
              <a:rPr lang="en-AU" sz="2800" b="1" dirty="0">
                <a:solidFill>
                  <a:srgbClr val="A54C0F"/>
                </a:solidFill>
                <a:latin typeface="Calibri"/>
              </a:rPr>
              <a:t>Cashew Milk</a:t>
            </a: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3717373" y="1814562"/>
            <a:ext cx="4338298" cy="4532014"/>
          </a:xfrm>
        </p:spPr>
        <p:txBody>
          <a:bodyPr vert="horz" lIns="91440" tIns="45720" rIns="91440" bIns="45720" rtlCol="0" anchor="t">
            <a:noAutofit/>
          </a:bodyPr>
          <a:lstStyle/>
          <a:p>
            <a:endParaRPr lang="en-US" sz="1200" dirty="0"/>
          </a:p>
          <a:p>
            <a:pPr>
              <a:lnSpc>
                <a:spcPct val="107000"/>
              </a:lnSpc>
              <a:spcAft>
                <a:spcPts val="800"/>
              </a:spcAft>
            </a:pPr>
            <a:r>
              <a:rPr lang="en-US" sz="1600" dirty="0">
                <a:latin typeface="Calibri" panose="020F0502020204030204" pitchFamily="34" charset="0"/>
                <a:cs typeface="Times New Roman" panose="02020603050405020304" pitchFamily="18" charset="0"/>
              </a:rPr>
              <a:t>Simple, Organic, Delicious</a:t>
            </a:r>
          </a:p>
          <a:p>
            <a:r>
              <a:rPr lang="en-US" sz="1600" dirty="0">
                <a:latin typeface="Calibri"/>
                <a:cs typeface="Times New Roman"/>
              </a:rPr>
              <a:t>Australia’s Own Cashew Milk is </a:t>
            </a:r>
            <a:r>
              <a:rPr lang="en-US" sz="1600" dirty="0">
                <a:latin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ade with 4 simple ingredients and </a:t>
            </a:r>
            <a:r>
              <a:rPr lang="en-US" sz="1600" dirty="0">
                <a:latin typeface="Calibri"/>
                <a:cs typeface="Times New Roman"/>
              </a:rPr>
              <a:t>100% Australian certified organic roasted cashews.</a:t>
            </a:r>
          </a:p>
          <a:p>
            <a:endParaRPr lang="en-US" sz="1600" dirty="0">
              <a:latin typeface="Calibri"/>
              <a:cs typeface="Times New Roman"/>
            </a:endParaRPr>
          </a:p>
          <a:p>
            <a:r>
              <a:rPr lang="en-US" sz="1600" dirty="0">
                <a:latin typeface="Calibri"/>
                <a:cs typeface="Times New Roman"/>
              </a:rPr>
              <a:t>Naturally free from Diary, lactose or cholesterol low in sugar and a good source of Calcium o</a:t>
            </a:r>
            <a:r>
              <a:rPr lang="en-US" sz="1600" dirty="0">
                <a:effectLst/>
                <a:latin typeface="Calibri" panose="020F0502020204030204" pitchFamily="34" charset="0"/>
                <a:ea typeface="Calibri" panose="020F0502020204030204" pitchFamily="34" charset="0"/>
                <a:cs typeface="Times New Roman" panose="02020603050405020304" pitchFamily="18" charset="0"/>
              </a:rPr>
              <a:t>ur </a:t>
            </a:r>
            <a:r>
              <a:rPr lang="en-US" sz="1600" dirty="0">
                <a:latin typeface="Calibri"/>
                <a:cs typeface="Times New Roman"/>
              </a:rPr>
              <a:t>Cashew milk has a rich creamy texture, delicious depth of flavour. </a:t>
            </a:r>
          </a:p>
          <a:p>
            <a:r>
              <a:rPr lang="en-US" sz="1600" dirty="0">
                <a:latin typeface="Calibri" panose="020F0502020204030204" pitchFamily="34" charset="0"/>
                <a:cs typeface="Times New Roman"/>
              </a:rPr>
              <a:t>Av</a:t>
            </a:r>
            <a:r>
              <a:rPr lang="en-US" sz="1600" dirty="0">
                <a:latin typeface="Calibri" panose="020F0502020204030204" pitchFamily="34" charset="0"/>
              </a:rPr>
              <a:t>ailable in 1lt for $2.80 </a:t>
            </a:r>
          </a:p>
        </p:txBody>
      </p:sp>
      <p:pic>
        <p:nvPicPr>
          <p:cNvPr id="15" name="Picture 14">
            <a:extLst>
              <a:ext uri="{FF2B5EF4-FFF2-40B4-BE49-F238E27FC236}">
                <a16:creationId xmlns:a16="http://schemas.microsoft.com/office/drawing/2014/main" id="{12D1CF78-D99A-406D-82B6-9C707517C158}"/>
              </a:ext>
            </a:extLst>
          </p:cNvPr>
          <p:cNvPicPr>
            <a:picLocks noChangeAspect="1"/>
          </p:cNvPicPr>
          <p:nvPr/>
        </p:nvPicPr>
        <p:blipFill>
          <a:blip r:embed="rId3"/>
          <a:stretch>
            <a:fillRect/>
          </a:stretch>
        </p:blipFill>
        <p:spPr>
          <a:xfrm>
            <a:off x="117964" y="2539422"/>
            <a:ext cx="2613891" cy="2434311"/>
          </a:xfrm>
          <a:prstGeom prst="rect">
            <a:avLst/>
          </a:prstGeom>
        </p:spPr>
      </p:pic>
      <p:pic>
        <p:nvPicPr>
          <p:cNvPr id="17" name="Picture 16">
            <a:extLst>
              <a:ext uri="{FF2B5EF4-FFF2-40B4-BE49-F238E27FC236}">
                <a16:creationId xmlns:a16="http://schemas.microsoft.com/office/drawing/2014/main" id="{C07D8C29-A5E2-4835-A0DF-0F9183DF5DE5}"/>
              </a:ext>
            </a:extLst>
          </p:cNvPr>
          <p:cNvPicPr>
            <a:picLocks noChangeAspect="1"/>
          </p:cNvPicPr>
          <p:nvPr/>
        </p:nvPicPr>
        <p:blipFill>
          <a:blip r:embed="rId4"/>
          <a:stretch>
            <a:fillRect/>
          </a:stretch>
        </p:blipFill>
        <p:spPr>
          <a:xfrm>
            <a:off x="82224" y="98393"/>
            <a:ext cx="2649631" cy="2450909"/>
          </a:xfrm>
          <a:prstGeom prst="rect">
            <a:avLst/>
          </a:prstGeom>
        </p:spPr>
      </p:pic>
      <p:pic>
        <p:nvPicPr>
          <p:cNvPr id="2" name="Picture 1">
            <a:extLst>
              <a:ext uri="{FF2B5EF4-FFF2-40B4-BE49-F238E27FC236}">
                <a16:creationId xmlns:a16="http://schemas.microsoft.com/office/drawing/2014/main" id="{C3BFAEC3-DC2B-446A-A166-17733E80073A}"/>
              </a:ext>
            </a:extLst>
          </p:cNvPr>
          <p:cNvPicPr>
            <a:picLocks noChangeAspect="1"/>
          </p:cNvPicPr>
          <p:nvPr/>
        </p:nvPicPr>
        <p:blipFill>
          <a:blip r:embed="rId5"/>
          <a:stretch>
            <a:fillRect/>
          </a:stretch>
        </p:blipFill>
        <p:spPr>
          <a:xfrm>
            <a:off x="8753154" y="334715"/>
            <a:ext cx="2933954" cy="5852667"/>
          </a:xfrm>
          <a:prstGeom prst="rect">
            <a:avLst/>
          </a:prstGeom>
        </p:spPr>
      </p:pic>
    </p:spTree>
    <p:extLst>
      <p:ext uri="{BB962C8B-B14F-4D97-AF65-F5344CB8AC3E}">
        <p14:creationId xmlns:p14="http://schemas.microsoft.com/office/powerpoint/2010/main" val="4132657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390738" y="370804"/>
            <a:ext cx="3873337" cy="97872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 </a:t>
            </a:r>
            <a:r>
              <a:rPr lang="en-AU" sz="2800" b="1" dirty="0">
                <a:solidFill>
                  <a:srgbClr val="A54C0F"/>
                </a:solidFill>
                <a:latin typeface="Calibri"/>
              </a:rPr>
              <a:t>Original Oat Milk</a:t>
            </a: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4183612" y="2091761"/>
            <a:ext cx="4323079" cy="3311511"/>
          </a:xfrm>
        </p:spPr>
        <p:txBody>
          <a:bodyPr vert="horz" lIns="91440" tIns="45720" rIns="91440" bIns="45720" rtlCol="0" anchor="t">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Introducing Australia’s Own NEW Oat Milk, a deliciously creamy Oat milk made from the goodness of 100% Australian Oats.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Made with </a:t>
            </a:r>
            <a:r>
              <a:rPr lang="en-US" sz="1800" dirty="0">
                <a:latin typeface="Calibri" panose="020F0502020204030204" pitchFamily="34" charset="0"/>
                <a:ea typeface="Calibri" panose="020F0502020204030204" pitchFamily="34" charset="0"/>
                <a:cs typeface="Times New Roman" panose="02020603050405020304" pitchFamily="18" charset="0"/>
              </a:rPr>
              <a:t>4</a:t>
            </a:r>
            <a:r>
              <a:rPr lang="en-US" sz="1800" dirty="0">
                <a:effectLst/>
                <a:latin typeface="Calibri" panose="020F0502020204030204" pitchFamily="34" charset="0"/>
                <a:ea typeface="Calibri" panose="020F0502020204030204" pitchFamily="34" charset="0"/>
                <a:cs typeface="Times New Roman" panose="02020603050405020304" pitchFamily="18" charset="0"/>
              </a:rPr>
              <a:t> simple pure ingredients our Oat Milk is naturally free from dairy, low is saturated fat, cholesterol, lactose, no added sugar or preservatives</a:t>
            </a:r>
            <a:r>
              <a:rPr lang="en-US" sz="1800" dirty="0">
                <a:latin typeface="Calibri" panose="020F0502020204030204" pitchFamily="34" charset="0"/>
                <a:ea typeface="Calibri" panose="020F0502020204030204" pitchFamily="34" charset="0"/>
                <a:cs typeface="Times New Roman" panose="02020603050405020304" pitchFamily="18" charset="0"/>
              </a:rPr>
              <a:t> so you can feel naturally good.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Available in 1lt for $2.80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latin typeface="Calibri" panose="020F0502020204030204" pitchFamily="34" charset="0"/>
            </a:endParaRPr>
          </a:p>
        </p:txBody>
      </p:sp>
      <p:pic>
        <p:nvPicPr>
          <p:cNvPr id="16" name="Picture 15">
            <a:extLst>
              <a:ext uri="{FF2B5EF4-FFF2-40B4-BE49-F238E27FC236}">
                <a16:creationId xmlns:a16="http://schemas.microsoft.com/office/drawing/2014/main" id="{E4807F07-D2C0-4ED9-BC48-F257EA7CC097}"/>
              </a:ext>
            </a:extLst>
          </p:cNvPr>
          <p:cNvPicPr>
            <a:picLocks noChangeAspect="1"/>
          </p:cNvPicPr>
          <p:nvPr/>
        </p:nvPicPr>
        <p:blipFill>
          <a:blip r:embed="rId2"/>
          <a:stretch>
            <a:fillRect/>
          </a:stretch>
        </p:blipFill>
        <p:spPr>
          <a:xfrm>
            <a:off x="0" y="-59165"/>
            <a:ext cx="3401796" cy="2337888"/>
          </a:xfrm>
          <a:prstGeom prst="rect">
            <a:avLst/>
          </a:prstGeom>
        </p:spPr>
      </p:pic>
      <p:pic>
        <p:nvPicPr>
          <p:cNvPr id="17" name="Picture 16">
            <a:extLst>
              <a:ext uri="{FF2B5EF4-FFF2-40B4-BE49-F238E27FC236}">
                <a16:creationId xmlns:a16="http://schemas.microsoft.com/office/drawing/2014/main" id="{2E1ADB0F-9BD2-4479-A1E8-8C59EBD9B69A}"/>
              </a:ext>
            </a:extLst>
          </p:cNvPr>
          <p:cNvPicPr>
            <a:picLocks noChangeAspect="1"/>
          </p:cNvPicPr>
          <p:nvPr/>
        </p:nvPicPr>
        <p:blipFill rotWithShape="1">
          <a:blip r:embed="rId3"/>
          <a:srcRect l="807" b="6408"/>
          <a:stretch/>
        </p:blipFill>
        <p:spPr>
          <a:xfrm>
            <a:off x="-1" y="2278723"/>
            <a:ext cx="3401796" cy="2397983"/>
          </a:xfrm>
          <a:prstGeom prst="rect">
            <a:avLst/>
          </a:prstGeom>
        </p:spPr>
      </p:pic>
      <p:pic>
        <p:nvPicPr>
          <p:cNvPr id="10" name="Picture 4" descr="Blueberry &amp; Banana Green Tea Smoothie – Kayla Itsines">
            <a:extLst>
              <a:ext uri="{FF2B5EF4-FFF2-40B4-BE49-F238E27FC236}">
                <a16:creationId xmlns:a16="http://schemas.microsoft.com/office/drawing/2014/main" id="{09EC776D-2080-4A8D-8306-DDFCAB8EC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9" y="4531239"/>
            <a:ext cx="3518310" cy="23412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32F3B6-D463-4E4A-ABE6-12597359268A}"/>
              </a:ext>
            </a:extLst>
          </p:cNvPr>
          <p:cNvPicPr>
            <a:picLocks noChangeAspect="1"/>
          </p:cNvPicPr>
          <p:nvPr/>
        </p:nvPicPr>
        <p:blipFill>
          <a:blip r:embed="rId5"/>
          <a:stretch>
            <a:fillRect/>
          </a:stretch>
        </p:blipFill>
        <p:spPr>
          <a:xfrm>
            <a:off x="9045892" y="404999"/>
            <a:ext cx="3000375" cy="5724525"/>
          </a:xfrm>
          <a:prstGeom prst="rect">
            <a:avLst/>
          </a:prstGeom>
        </p:spPr>
      </p:pic>
    </p:spTree>
    <p:extLst>
      <p:ext uri="{BB962C8B-B14F-4D97-AF65-F5344CB8AC3E}">
        <p14:creationId xmlns:p14="http://schemas.microsoft.com/office/powerpoint/2010/main" val="233638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E898D-A11B-4810-B004-C1024666BC01}"/>
              </a:ext>
            </a:extLst>
          </p:cNvPr>
          <p:cNvSpPr txBox="1"/>
          <p:nvPr/>
        </p:nvSpPr>
        <p:spPr>
          <a:xfrm>
            <a:off x="4511157" y="376647"/>
            <a:ext cx="3873337" cy="978729"/>
          </a:xfrm>
          <a:prstGeom prst="rect">
            <a:avLst/>
          </a:prstGeom>
          <a:noFill/>
        </p:spPr>
        <p:txBody>
          <a:bodyPr wrap="square" lIns="91440" tIns="45720" rIns="91440" bIns="45720" anchor="t">
            <a:spAutoFit/>
          </a:bodyPr>
          <a:lstStyle/>
          <a:p>
            <a:pPr algn="ctr">
              <a:lnSpc>
                <a:spcPct val="90000"/>
              </a:lnSpc>
              <a:spcBef>
                <a:spcPts val="1000"/>
              </a:spcBef>
              <a:defRPr/>
            </a:pPr>
            <a:r>
              <a:rPr lang="en-AU" sz="3600" b="1" dirty="0">
                <a:solidFill>
                  <a:schemeClr val="accent6">
                    <a:lumMod val="50000"/>
                  </a:schemeClr>
                </a:solidFill>
                <a:latin typeface="Calibri"/>
              </a:rPr>
              <a:t>Australia’s Own </a:t>
            </a:r>
            <a:r>
              <a:rPr lang="en-AU" sz="2800" b="1" dirty="0">
                <a:solidFill>
                  <a:srgbClr val="A54C0F"/>
                </a:solidFill>
                <a:latin typeface="Calibri"/>
              </a:rPr>
              <a:t>Organic Oat Milk</a:t>
            </a:r>
          </a:p>
        </p:txBody>
      </p:sp>
      <p:sp>
        <p:nvSpPr>
          <p:cNvPr id="8" name="Subtitle 2">
            <a:extLst>
              <a:ext uri="{FF2B5EF4-FFF2-40B4-BE49-F238E27FC236}">
                <a16:creationId xmlns:a16="http://schemas.microsoft.com/office/drawing/2014/main" id="{C6453471-CB13-4921-B995-F9DFBA7F52E2}"/>
              </a:ext>
            </a:extLst>
          </p:cNvPr>
          <p:cNvSpPr>
            <a:spLocks noGrp="1"/>
          </p:cNvSpPr>
          <p:nvPr>
            <p:ph type="subTitle" idx="1"/>
          </p:nvPr>
        </p:nvSpPr>
        <p:spPr>
          <a:xfrm>
            <a:off x="4441236" y="2121920"/>
            <a:ext cx="4111637" cy="2829919"/>
          </a:xfrm>
        </p:spPr>
        <p:txBody>
          <a:bodyPr vert="horz" lIns="91440" tIns="45720" rIns="91440" bIns="45720" rtlCol="0" anchor="t">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Introducing Australia’s Own NEW Organic Oat Milk.</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M</a:t>
            </a:r>
            <a:r>
              <a:rPr lang="en-US" sz="1800" dirty="0">
                <a:effectLst/>
                <a:latin typeface="Calibri" panose="020F0502020204030204" pitchFamily="34" charset="0"/>
                <a:ea typeface="Calibri" panose="020F0502020204030204" pitchFamily="34" charset="0"/>
                <a:cs typeface="Times New Roman" panose="02020603050405020304" pitchFamily="18" charset="0"/>
              </a:rPr>
              <a:t>ade with 4 simple pure ingredients,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100% certified Australian Organic Oats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naturally free from dairy, cholesterol, low in saturated fat </a:t>
            </a:r>
            <a:r>
              <a:rPr lang="en-US" sz="1800" dirty="0">
                <a:latin typeface="Calibri" panose="020F0502020204030204" pitchFamily="34" charset="0"/>
                <a:ea typeface="Calibri" panose="020F0502020204030204" pitchFamily="34" charset="0"/>
                <a:cs typeface="Times New Roman" panose="02020603050405020304" pitchFamily="18" charset="0"/>
              </a:rPr>
              <a:t>and contains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 added sugar or preservatives</a:t>
            </a:r>
            <a:r>
              <a:rPr lang="en-US" sz="1800" dirty="0">
                <a:latin typeface="Calibri" panose="020F0502020204030204" pitchFamily="34" charset="0"/>
                <a:ea typeface="Calibri" panose="020F0502020204030204" pitchFamily="34" charset="0"/>
                <a:cs typeface="Times New Roman" panose="02020603050405020304" pitchFamily="18" charset="0"/>
              </a:rPr>
              <a:t> so you can feel naturally good.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Available in 1lt Cartons for $2.80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AA7CD2F-D988-4DFB-8102-168D649977B4}"/>
              </a:ext>
            </a:extLst>
          </p:cNvPr>
          <p:cNvPicPr>
            <a:picLocks noChangeAspect="1"/>
          </p:cNvPicPr>
          <p:nvPr/>
        </p:nvPicPr>
        <p:blipFill>
          <a:blip r:embed="rId3"/>
          <a:stretch>
            <a:fillRect/>
          </a:stretch>
        </p:blipFill>
        <p:spPr>
          <a:xfrm>
            <a:off x="1" y="1"/>
            <a:ext cx="3401796" cy="2337888"/>
          </a:xfrm>
          <a:prstGeom prst="rect">
            <a:avLst/>
          </a:prstGeom>
        </p:spPr>
      </p:pic>
      <p:pic>
        <p:nvPicPr>
          <p:cNvPr id="12" name="Picture 11">
            <a:extLst>
              <a:ext uri="{FF2B5EF4-FFF2-40B4-BE49-F238E27FC236}">
                <a16:creationId xmlns:a16="http://schemas.microsoft.com/office/drawing/2014/main" id="{04FFCC09-66ED-4DD4-9C4B-8D297279037B}"/>
              </a:ext>
            </a:extLst>
          </p:cNvPr>
          <p:cNvPicPr>
            <a:picLocks noChangeAspect="1"/>
          </p:cNvPicPr>
          <p:nvPr/>
        </p:nvPicPr>
        <p:blipFill rotWithShape="1">
          <a:blip r:embed="rId4"/>
          <a:srcRect l="807" b="6408"/>
          <a:stretch/>
        </p:blipFill>
        <p:spPr>
          <a:xfrm>
            <a:off x="0" y="2337889"/>
            <a:ext cx="3401796" cy="2397983"/>
          </a:xfrm>
          <a:prstGeom prst="rect">
            <a:avLst/>
          </a:prstGeom>
        </p:spPr>
      </p:pic>
      <p:pic>
        <p:nvPicPr>
          <p:cNvPr id="14" name="Picture 13">
            <a:extLst>
              <a:ext uri="{FF2B5EF4-FFF2-40B4-BE49-F238E27FC236}">
                <a16:creationId xmlns:a16="http://schemas.microsoft.com/office/drawing/2014/main" id="{E781D6C6-858D-41E9-922B-393A34BF90B5}"/>
              </a:ext>
            </a:extLst>
          </p:cNvPr>
          <p:cNvPicPr>
            <a:picLocks noChangeAspect="1"/>
          </p:cNvPicPr>
          <p:nvPr/>
        </p:nvPicPr>
        <p:blipFill rotWithShape="1">
          <a:blip r:embed="rId5"/>
          <a:srcRect l="9879"/>
          <a:stretch/>
        </p:blipFill>
        <p:spPr>
          <a:xfrm>
            <a:off x="1" y="4639636"/>
            <a:ext cx="3401796" cy="2185735"/>
          </a:xfrm>
          <a:prstGeom prst="rect">
            <a:avLst/>
          </a:prstGeom>
        </p:spPr>
      </p:pic>
      <p:pic>
        <p:nvPicPr>
          <p:cNvPr id="18" name="Picture 17">
            <a:extLst>
              <a:ext uri="{FF2B5EF4-FFF2-40B4-BE49-F238E27FC236}">
                <a16:creationId xmlns:a16="http://schemas.microsoft.com/office/drawing/2014/main" id="{AE40AE23-8A61-4939-9AF8-D76C866CDC04}"/>
              </a:ext>
            </a:extLst>
          </p:cNvPr>
          <p:cNvPicPr>
            <a:picLocks noChangeAspect="1"/>
          </p:cNvPicPr>
          <p:nvPr/>
        </p:nvPicPr>
        <p:blipFill>
          <a:blip r:embed="rId6"/>
          <a:stretch>
            <a:fillRect/>
          </a:stretch>
        </p:blipFill>
        <p:spPr>
          <a:xfrm>
            <a:off x="9200561" y="452000"/>
            <a:ext cx="2824283" cy="5740040"/>
          </a:xfrm>
          <a:prstGeom prst="rect">
            <a:avLst/>
          </a:prstGeom>
        </p:spPr>
      </p:pic>
    </p:spTree>
    <p:extLst>
      <p:ext uri="{BB962C8B-B14F-4D97-AF65-F5344CB8AC3E}">
        <p14:creationId xmlns:p14="http://schemas.microsoft.com/office/powerpoint/2010/main" val="326635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0DA40AB-2E8E-4564-B2F0-025623447E35}"/>
              </a:ext>
            </a:extLst>
          </p:cNvPr>
          <p:cNvPicPr>
            <a:picLocks noChangeAspect="1"/>
          </p:cNvPicPr>
          <p:nvPr/>
        </p:nvPicPr>
        <p:blipFill>
          <a:blip r:embed="rId2"/>
          <a:stretch>
            <a:fillRect/>
          </a:stretch>
        </p:blipFill>
        <p:spPr>
          <a:xfrm>
            <a:off x="202977" y="242784"/>
            <a:ext cx="3047786" cy="2208826"/>
          </a:xfrm>
          <a:prstGeom prst="rect">
            <a:avLst/>
          </a:prstGeom>
        </p:spPr>
      </p:pic>
      <p:sp>
        <p:nvSpPr>
          <p:cNvPr id="4" name="TextBox 3">
            <a:extLst>
              <a:ext uri="{FF2B5EF4-FFF2-40B4-BE49-F238E27FC236}">
                <a16:creationId xmlns:a16="http://schemas.microsoft.com/office/drawing/2014/main" id="{ABEE898D-A11B-4810-B004-C1024666BC01}"/>
              </a:ext>
            </a:extLst>
          </p:cNvPr>
          <p:cNvSpPr txBox="1"/>
          <p:nvPr/>
        </p:nvSpPr>
        <p:spPr>
          <a:xfrm>
            <a:off x="3853726" y="358750"/>
            <a:ext cx="4484547" cy="1291572"/>
          </a:xfrm>
          <a:prstGeom prst="rect">
            <a:avLst/>
          </a:prstGeom>
          <a:noFill/>
        </p:spPr>
        <p:txBody>
          <a:bodyPr wrap="square" lIns="91440" tIns="45720" rIns="91440" bIns="45720" anchor="t">
            <a:spAutoFit/>
          </a:bodyPr>
          <a:lstStyle/>
          <a:p>
            <a:pPr algn="ctr">
              <a:lnSpc>
                <a:spcPct val="90000"/>
              </a:lnSpc>
              <a:spcBef>
                <a:spcPts val="1000"/>
              </a:spcBef>
              <a:defRPr/>
            </a:pPr>
            <a:r>
              <a:rPr lang="en-AU" sz="3733" b="1" dirty="0">
                <a:solidFill>
                  <a:srgbClr val="0070C0"/>
                </a:solidFill>
                <a:latin typeface="Calibri"/>
              </a:rPr>
              <a:t>Australia’s Own</a:t>
            </a:r>
          </a:p>
          <a:p>
            <a:pPr algn="ctr">
              <a:lnSpc>
                <a:spcPct val="90000"/>
              </a:lnSpc>
              <a:spcBef>
                <a:spcPts val="1000"/>
              </a:spcBef>
              <a:defRPr/>
            </a:pPr>
            <a:r>
              <a:rPr lang="en-AU" sz="3733" b="1" dirty="0">
                <a:solidFill>
                  <a:srgbClr val="0070C0"/>
                </a:solidFill>
                <a:latin typeface="Calibri"/>
              </a:rPr>
              <a:t>a2 Pro Protein</a:t>
            </a:r>
          </a:p>
        </p:txBody>
      </p:sp>
      <p:sp>
        <p:nvSpPr>
          <p:cNvPr id="20" name="Subtitle 2">
            <a:extLst>
              <a:ext uri="{FF2B5EF4-FFF2-40B4-BE49-F238E27FC236}">
                <a16:creationId xmlns:a16="http://schemas.microsoft.com/office/drawing/2014/main" id="{8E2752F6-3E25-4AB3-8B5D-B74646271129}"/>
              </a:ext>
            </a:extLst>
          </p:cNvPr>
          <p:cNvSpPr>
            <a:spLocks noGrp="1"/>
          </p:cNvSpPr>
          <p:nvPr>
            <p:ph type="subTitle" idx="1"/>
          </p:nvPr>
        </p:nvSpPr>
        <p:spPr>
          <a:xfrm>
            <a:off x="3969633" y="2069477"/>
            <a:ext cx="4529232" cy="4714671"/>
          </a:xfrm>
        </p:spPr>
        <p:txBody>
          <a:bodyPr>
            <a:noAutofit/>
          </a:bodyPr>
          <a:lstStyle/>
          <a:p>
            <a:r>
              <a:rPr lang="en-AU" sz="1600" dirty="0">
                <a:latin typeface="Calibri" panose="020F0502020204030204" pitchFamily="34" charset="0"/>
                <a:cs typeface="Times New Roman" panose="02020603050405020304" pitchFamily="18" charset="0"/>
              </a:rPr>
              <a:t>We know the difference high-quality nutrition can make to your overall health, which is why we’ve created </a:t>
            </a:r>
            <a:r>
              <a:rPr lang="en-AU" sz="1600" dirty="0">
                <a:latin typeface="Calibri" panose="020F0502020204030204" pitchFamily="34" charset="0"/>
                <a:ea typeface="Calibri" panose="020F0502020204030204" pitchFamily="34" charset="0"/>
                <a:cs typeface="Times New Roman" panose="02020603050405020304" pitchFamily="18" charset="0"/>
              </a:rPr>
              <a:t>Australia’s Own a2 Pro Protein milk. </a:t>
            </a:r>
          </a:p>
          <a:p>
            <a:endParaRPr lang="en-AU" sz="1600" dirty="0">
              <a:latin typeface="Calibri" panose="020F0502020204030204" pitchFamily="34" charset="0"/>
              <a:cs typeface="Times New Roman" panose="02020603050405020304" pitchFamily="18" charset="0"/>
            </a:endParaRPr>
          </a:p>
          <a:p>
            <a:r>
              <a:rPr lang="en-AU" sz="1600" dirty="0">
                <a:latin typeface="Calibri" panose="020F0502020204030204" pitchFamily="34" charset="0"/>
                <a:cs typeface="Times New Roman" panose="02020603050405020304" pitchFamily="18" charset="0"/>
              </a:rPr>
              <a:t>Through our ultra filtration process our a2 Pro Protein contains twice the protein of standard milk, with the natural a2 dairy benefits of </a:t>
            </a:r>
            <a:r>
              <a:rPr lang="en-AU" sz="1600" dirty="0">
                <a:latin typeface="Calibri" panose="020F0502020204030204" pitchFamily="34" charset="0"/>
                <a:ea typeface="Calibri" panose="020F0502020204030204" pitchFamily="34" charset="0"/>
                <a:cs typeface="Times New Roman" panose="02020603050405020304" pitchFamily="18" charset="0"/>
              </a:rPr>
              <a:t>7 essential vitamins &amp; minerals, so you can fuel you day with better nutrition and feel the difference.</a:t>
            </a:r>
            <a:endParaRPr lang="en-AU" sz="1600" dirty="0">
              <a:latin typeface="Calibri" panose="020F0502020204030204" pitchFamily="34" charset="0"/>
              <a:cs typeface="Times New Roman" panose="02020603050405020304" pitchFamily="18" charset="0"/>
            </a:endParaRPr>
          </a:p>
          <a:p>
            <a:endParaRPr lang="en-AU"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Available in 1L packs for $3.00 in the long-life milk aisle.</a:t>
            </a:r>
          </a:p>
        </p:txBody>
      </p:sp>
      <p:pic>
        <p:nvPicPr>
          <p:cNvPr id="6" name="Picture 5">
            <a:extLst>
              <a:ext uri="{FF2B5EF4-FFF2-40B4-BE49-F238E27FC236}">
                <a16:creationId xmlns:a16="http://schemas.microsoft.com/office/drawing/2014/main" id="{9CBE90F7-3A0E-417E-8538-F497BEE27B6F}"/>
              </a:ext>
            </a:extLst>
          </p:cNvPr>
          <p:cNvPicPr>
            <a:picLocks noChangeAspect="1"/>
          </p:cNvPicPr>
          <p:nvPr/>
        </p:nvPicPr>
        <p:blipFill rotWithShape="1">
          <a:blip r:embed="rId3"/>
          <a:srcRect l="3579" t="16521"/>
          <a:stretch/>
        </p:blipFill>
        <p:spPr>
          <a:xfrm>
            <a:off x="224568" y="2451611"/>
            <a:ext cx="3029954" cy="2058791"/>
          </a:xfrm>
          <a:prstGeom prst="rect">
            <a:avLst/>
          </a:prstGeom>
        </p:spPr>
      </p:pic>
      <p:pic>
        <p:nvPicPr>
          <p:cNvPr id="11" name="Picture 10">
            <a:extLst>
              <a:ext uri="{FF2B5EF4-FFF2-40B4-BE49-F238E27FC236}">
                <a16:creationId xmlns:a16="http://schemas.microsoft.com/office/drawing/2014/main" id="{A817F941-C5FF-40B3-BFFF-376646C4958D}"/>
              </a:ext>
            </a:extLst>
          </p:cNvPr>
          <p:cNvPicPr>
            <a:picLocks noChangeAspect="1"/>
          </p:cNvPicPr>
          <p:nvPr/>
        </p:nvPicPr>
        <p:blipFill rotWithShape="1">
          <a:blip r:embed="rId4"/>
          <a:srcRect l="6217" b="16154"/>
          <a:stretch/>
        </p:blipFill>
        <p:spPr>
          <a:xfrm>
            <a:off x="215612" y="4510402"/>
            <a:ext cx="3035151" cy="2062322"/>
          </a:xfrm>
          <a:prstGeom prst="rect">
            <a:avLst/>
          </a:prstGeom>
        </p:spPr>
      </p:pic>
      <p:grpSp>
        <p:nvGrpSpPr>
          <p:cNvPr id="7" name="Group 6">
            <a:extLst>
              <a:ext uri="{FF2B5EF4-FFF2-40B4-BE49-F238E27FC236}">
                <a16:creationId xmlns:a16="http://schemas.microsoft.com/office/drawing/2014/main" id="{3FFCFBAA-1F8F-4A3C-A8FC-1F446BF5A872}"/>
              </a:ext>
            </a:extLst>
          </p:cNvPr>
          <p:cNvGrpSpPr/>
          <p:nvPr/>
        </p:nvGrpSpPr>
        <p:grpSpPr>
          <a:xfrm>
            <a:off x="9176809" y="737968"/>
            <a:ext cx="2378263" cy="5693559"/>
            <a:chOff x="2685974" y="462013"/>
            <a:chExt cx="2457792" cy="6068728"/>
          </a:xfrm>
        </p:grpSpPr>
        <p:pic>
          <p:nvPicPr>
            <p:cNvPr id="8" name="Picture 7">
              <a:extLst>
                <a:ext uri="{FF2B5EF4-FFF2-40B4-BE49-F238E27FC236}">
                  <a16:creationId xmlns:a16="http://schemas.microsoft.com/office/drawing/2014/main" id="{3456A7C8-DCD4-4203-B557-39943C6B0F69}"/>
                </a:ext>
              </a:extLst>
            </p:cNvPr>
            <p:cNvPicPr>
              <a:picLocks noChangeAspect="1"/>
            </p:cNvPicPr>
            <p:nvPr/>
          </p:nvPicPr>
          <p:blipFill>
            <a:blip r:embed="rId5"/>
            <a:stretch>
              <a:fillRect/>
            </a:stretch>
          </p:blipFill>
          <p:spPr>
            <a:xfrm>
              <a:off x="2685974" y="462013"/>
              <a:ext cx="2457792" cy="6068728"/>
            </a:xfrm>
            <a:prstGeom prst="rect">
              <a:avLst/>
            </a:prstGeom>
          </p:spPr>
        </p:pic>
        <p:pic>
          <p:nvPicPr>
            <p:cNvPr id="9" name="Picture 8">
              <a:extLst>
                <a:ext uri="{FF2B5EF4-FFF2-40B4-BE49-F238E27FC236}">
                  <a16:creationId xmlns:a16="http://schemas.microsoft.com/office/drawing/2014/main" id="{864BB734-BFDB-42B6-A5F5-6D81F5725D63}"/>
                </a:ext>
              </a:extLst>
            </p:cNvPr>
            <p:cNvPicPr>
              <a:picLocks noChangeAspect="1"/>
            </p:cNvPicPr>
            <p:nvPr/>
          </p:nvPicPr>
          <p:blipFill rotWithShape="1">
            <a:blip r:embed="rId5"/>
            <a:srcRect l="25107" t="65463" r="13408" b="30572"/>
            <a:stretch/>
          </p:blipFill>
          <p:spPr>
            <a:xfrm>
              <a:off x="2983865" y="5091759"/>
              <a:ext cx="1511167" cy="702650"/>
            </a:xfrm>
            <a:prstGeom prst="rect">
              <a:avLst/>
            </a:prstGeom>
          </p:spPr>
        </p:pic>
        <p:pic>
          <p:nvPicPr>
            <p:cNvPr id="10" name="Picture 9">
              <a:extLst>
                <a:ext uri="{FF2B5EF4-FFF2-40B4-BE49-F238E27FC236}">
                  <a16:creationId xmlns:a16="http://schemas.microsoft.com/office/drawing/2014/main" id="{8830512F-63A1-49A1-AB8B-094BAB520497}"/>
                </a:ext>
              </a:extLst>
            </p:cNvPr>
            <p:cNvPicPr>
              <a:picLocks noChangeAspect="1"/>
            </p:cNvPicPr>
            <p:nvPr/>
          </p:nvPicPr>
          <p:blipFill rotWithShape="1">
            <a:blip r:embed="rId5"/>
            <a:srcRect l="25107" t="65463" r="13408" b="30572"/>
            <a:stretch/>
          </p:blipFill>
          <p:spPr>
            <a:xfrm>
              <a:off x="3020727" y="4706754"/>
              <a:ext cx="1724528" cy="288758"/>
            </a:xfrm>
            <a:prstGeom prst="rect">
              <a:avLst/>
            </a:prstGeom>
          </p:spPr>
        </p:pic>
        <p:pic>
          <p:nvPicPr>
            <p:cNvPr id="12" name="Picture 11">
              <a:extLst>
                <a:ext uri="{FF2B5EF4-FFF2-40B4-BE49-F238E27FC236}">
                  <a16:creationId xmlns:a16="http://schemas.microsoft.com/office/drawing/2014/main" id="{6C2435BC-40AF-47E6-B40B-33441B8628B5}"/>
                </a:ext>
              </a:extLst>
            </p:cNvPr>
            <p:cNvPicPr>
              <a:picLocks noChangeAspect="1"/>
            </p:cNvPicPr>
            <p:nvPr/>
          </p:nvPicPr>
          <p:blipFill rotWithShape="1">
            <a:blip r:embed="rId5"/>
            <a:srcRect l="13386" t="69746" r="46212" b="25496"/>
            <a:stretch/>
          </p:blipFill>
          <p:spPr>
            <a:xfrm>
              <a:off x="3011102" y="4393929"/>
              <a:ext cx="1183340" cy="344105"/>
            </a:xfrm>
            <a:prstGeom prst="rect">
              <a:avLst/>
            </a:prstGeom>
          </p:spPr>
        </p:pic>
        <p:pic>
          <p:nvPicPr>
            <p:cNvPr id="13" name="Picture 12">
              <a:extLst>
                <a:ext uri="{FF2B5EF4-FFF2-40B4-BE49-F238E27FC236}">
                  <a16:creationId xmlns:a16="http://schemas.microsoft.com/office/drawing/2014/main" id="{79611685-EC50-454F-A872-D1C40A6217EC}"/>
                </a:ext>
              </a:extLst>
            </p:cNvPr>
            <p:cNvPicPr>
              <a:picLocks noChangeAspect="1"/>
            </p:cNvPicPr>
            <p:nvPr/>
          </p:nvPicPr>
          <p:blipFill rotWithShape="1">
            <a:blip r:embed="rId5"/>
            <a:srcRect l="51784" t="70539" r="19236" b="25972"/>
            <a:stretch/>
          </p:blipFill>
          <p:spPr>
            <a:xfrm>
              <a:off x="4389119" y="5794409"/>
              <a:ext cx="712271" cy="211755"/>
            </a:xfrm>
            <a:prstGeom prst="rect">
              <a:avLst/>
            </a:prstGeom>
          </p:spPr>
        </p:pic>
        <p:pic>
          <p:nvPicPr>
            <p:cNvPr id="14" name="Picture 13">
              <a:extLst>
                <a:ext uri="{FF2B5EF4-FFF2-40B4-BE49-F238E27FC236}">
                  <a16:creationId xmlns:a16="http://schemas.microsoft.com/office/drawing/2014/main" id="{872D3ED5-177D-49D9-ADD4-93AF79C76A30}"/>
                </a:ext>
              </a:extLst>
            </p:cNvPr>
            <p:cNvPicPr>
              <a:picLocks noChangeAspect="1"/>
            </p:cNvPicPr>
            <p:nvPr/>
          </p:nvPicPr>
          <p:blipFill rotWithShape="1">
            <a:blip r:embed="rId5"/>
            <a:srcRect l="11804" t="76632" r="51383" b="12900"/>
            <a:stretch/>
          </p:blipFill>
          <p:spPr>
            <a:xfrm>
              <a:off x="2934683" y="4922119"/>
              <a:ext cx="1242352" cy="872290"/>
            </a:xfrm>
            <a:prstGeom prst="rect">
              <a:avLst/>
            </a:prstGeom>
          </p:spPr>
        </p:pic>
      </p:grpSp>
    </p:spTree>
    <p:extLst>
      <p:ext uri="{BB962C8B-B14F-4D97-AF65-F5344CB8AC3E}">
        <p14:creationId xmlns:p14="http://schemas.microsoft.com/office/powerpoint/2010/main" val="2078606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16639C48EF69419F99A590E4A2B14C" ma:contentTypeVersion="12" ma:contentTypeDescription="Create a new document." ma:contentTypeScope="" ma:versionID="334c06d1e9ac05406088f9924d3e68e1">
  <xsd:schema xmlns:xsd="http://www.w3.org/2001/XMLSchema" xmlns:xs="http://www.w3.org/2001/XMLSchema" xmlns:p="http://schemas.microsoft.com/office/2006/metadata/properties" xmlns:ns2="36ab0bd5-e7f4-4bec-a21f-1da98fd88605" xmlns:ns3="9094c156-83c4-4952-adcf-cda09dd5788c" targetNamespace="http://schemas.microsoft.com/office/2006/metadata/properties" ma:root="true" ma:fieldsID="7f627640d369d8718ed7922246d0bac3" ns2:_="" ns3:_="">
    <xsd:import namespace="36ab0bd5-e7f4-4bec-a21f-1da98fd88605"/>
    <xsd:import namespace="9094c156-83c4-4952-adcf-cda09dd578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ab0bd5-e7f4-4bec-a21f-1da98fd886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094c156-83c4-4952-adcf-cda09dd5788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AA7E64-FD28-464D-B7FC-9F2E78442648}">
  <ds:schemaRefs>
    <ds:schemaRef ds:uri="36ab0bd5-e7f4-4bec-a21f-1da98fd88605"/>
    <ds:schemaRef ds:uri="9094c156-83c4-4952-adcf-cda09dd578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F5E526-EEE8-456D-8A70-23956BA3CE94}">
  <ds:schemaRefs>
    <ds:schemaRef ds:uri="36ab0bd5-e7f4-4bec-a21f-1da98fd88605"/>
    <ds:schemaRef ds:uri="9094c156-83c4-4952-adcf-cda09dd578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C37429-2AB4-457D-A723-F58A9EF96B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467</TotalTime>
  <Words>998</Words>
  <Application>Microsoft Office PowerPoint</Application>
  <PresentationFormat>Widescreen</PresentationFormat>
  <Paragraphs>96</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Hamish Thomson</dc:creator>
  <cp:lastModifiedBy>Liam Cooke</cp:lastModifiedBy>
  <cp:revision>6</cp:revision>
  <dcterms:created xsi:type="dcterms:W3CDTF">2020-12-10T22:29:56Z</dcterms:created>
  <dcterms:modified xsi:type="dcterms:W3CDTF">2021-01-17T23:20:03Z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0x0101001C16639C48EF69419F99A590E4A2B14C</vt:lpwstr>
  </property>
</Properties>
</file>